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121" r:id="rId4"/>
  </p:sldMasterIdLst>
  <p:notesMasterIdLst>
    <p:notesMasterId r:id="rId38"/>
  </p:notesMasterIdLst>
  <p:handoutMasterIdLst>
    <p:handoutMasterId r:id="rId39"/>
  </p:handoutMasterIdLst>
  <p:sldIdLst>
    <p:sldId id="266" r:id="rId5"/>
    <p:sldId id="268" r:id="rId6"/>
    <p:sldId id="267" r:id="rId7"/>
    <p:sldId id="278" r:id="rId8"/>
    <p:sldId id="277" r:id="rId9"/>
    <p:sldId id="276" r:id="rId10"/>
    <p:sldId id="279" r:id="rId11"/>
    <p:sldId id="280" r:id="rId12"/>
    <p:sldId id="282" r:id="rId13"/>
    <p:sldId id="283" r:id="rId14"/>
    <p:sldId id="284" r:id="rId15"/>
    <p:sldId id="269" r:id="rId16"/>
    <p:sldId id="270" r:id="rId17"/>
    <p:sldId id="271" r:id="rId18"/>
    <p:sldId id="281" r:id="rId19"/>
    <p:sldId id="285" r:id="rId20"/>
    <p:sldId id="272" r:id="rId21"/>
    <p:sldId id="286" r:id="rId22"/>
    <p:sldId id="274" r:id="rId23"/>
    <p:sldId id="287" r:id="rId24"/>
    <p:sldId id="288" r:id="rId25"/>
    <p:sldId id="289" r:id="rId26"/>
    <p:sldId id="273" r:id="rId27"/>
    <p:sldId id="290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257" r:id="rId37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outlineViewPr>
    <p:cViewPr>
      <p:scale>
        <a:sx n="33" d="100"/>
        <a:sy n="33" d="100"/>
      </p:scale>
      <p:origin x="0" y="-31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6D214A-4BE4-45D6-8473-B703B7B20F28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93915C7B-2EFA-415C-852D-56E500E3CE76}">
      <dgm:prSet phldrT="[Текст]"/>
      <dgm:spPr/>
      <dgm:t>
        <a:bodyPr/>
        <a:lstStyle/>
        <a:p>
          <a:r>
            <a:rPr lang="ru-RU" b="1" i="1" dirty="0" smtClean="0"/>
            <a:t>1. Наличие дат начала и завершения.</a:t>
          </a:r>
        </a:p>
      </dgm:t>
    </dgm:pt>
    <dgm:pt modelId="{7028EB1C-7824-4BAC-9BAF-6A5E8152C820}" type="parTrans" cxnId="{441E0EF3-7E0D-4BBB-880F-7460F71D72DA}">
      <dgm:prSet/>
      <dgm:spPr/>
      <dgm:t>
        <a:bodyPr/>
        <a:lstStyle/>
        <a:p>
          <a:endParaRPr lang="ru-RU"/>
        </a:p>
      </dgm:t>
    </dgm:pt>
    <dgm:pt modelId="{68959731-0D48-45F8-9977-7EE1A13AE274}" type="sibTrans" cxnId="{441E0EF3-7E0D-4BBB-880F-7460F71D72DA}">
      <dgm:prSet/>
      <dgm:spPr/>
      <dgm:t>
        <a:bodyPr/>
        <a:lstStyle/>
        <a:p>
          <a:endParaRPr lang="ru-RU"/>
        </a:p>
      </dgm:t>
    </dgm:pt>
    <dgm:pt modelId="{CE4B7232-A5AD-4724-85F4-54F0B696864B}">
      <dgm:prSet phldrT="[Текст]"/>
      <dgm:spPr/>
      <dgm:t>
        <a:bodyPr/>
        <a:lstStyle/>
        <a:p>
          <a:r>
            <a:rPr lang="ru-RU" b="1" i="1" dirty="0" smtClean="0"/>
            <a:t>2. Результат каждого проекта — уникальный продукт или услуга.</a:t>
          </a:r>
          <a:endParaRPr lang="ru-RU" b="1" i="1" dirty="0"/>
        </a:p>
      </dgm:t>
    </dgm:pt>
    <dgm:pt modelId="{1377761F-87B3-4465-B601-0A63E46686F8}" type="parTrans" cxnId="{578F0430-1841-450B-8CBD-748C36D952A7}">
      <dgm:prSet/>
      <dgm:spPr/>
      <dgm:t>
        <a:bodyPr/>
        <a:lstStyle/>
        <a:p>
          <a:endParaRPr lang="ru-RU"/>
        </a:p>
      </dgm:t>
    </dgm:pt>
    <dgm:pt modelId="{3EE78F38-1C52-4379-9F3A-AEECDDC46689}" type="sibTrans" cxnId="{578F0430-1841-450B-8CBD-748C36D952A7}">
      <dgm:prSet/>
      <dgm:spPr/>
      <dgm:t>
        <a:bodyPr/>
        <a:lstStyle/>
        <a:p>
          <a:endParaRPr lang="ru-RU"/>
        </a:p>
      </dgm:t>
    </dgm:pt>
    <dgm:pt modelId="{DF54FBAB-EEA9-410B-9AB5-DE3FCB7485E1}">
      <dgm:prSet phldrT="[Текст]"/>
      <dgm:spPr/>
      <dgm:t>
        <a:bodyPr/>
        <a:lstStyle/>
        <a:p>
          <a:r>
            <a:rPr lang="ru-RU" b="1" i="1" dirty="0" smtClean="0"/>
            <a:t>3. Направленность проекта на достижение определенных целей. </a:t>
          </a:r>
          <a:endParaRPr lang="ru-RU" b="1" i="1" dirty="0"/>
        </a:p>
      </dgm:t>
    </dgm:pt>
    <dgm:pt modelId="{3095897A-1438-4044-8E01-CC86CB7DADF7}" type="parTrans" cxnId="{A4292E60-5F21-4555-9F49-824CC40AFC70}">
      <dgm:prSet/>
      <dgm:spPr/>
      <dgm:t>
        <a:bodyPr/>
        <a:lstStyle/>
        <a:p>
          <a:endParaRPr lang="ru-RU"/>
        </a:p>
      </dgm:t>
    </dgm:pt>
    <dgm:pt modelId="{3FB9774D-7266-40CA-B353-26A8FBFB1F4A}" type="sibTrans" cxnId="{A4292E60-5F21-4555-9F49-824CC40AFC70}">
      <dgm:prSet/>
      <dgm:spPr/>
      <dgm:t>
        <a:bodyPr/>
        <a:lstStyle/>
        <a:p>
          <a:endParaRPr lang="ru-RU"/>
        </a:p>
      </dgm:t>
    </dgm:pt>
    <dgm:pt modelId="{42D125B1-82B3-46FC-B24E-7EA88FE3F571}" type="pres">
      <dgm:prSet presAssocID="{4D6D214A-4BE4-45D6-8473-B703B7B20F28}" presName="compositeShape" presStyleCnt="0">
        <dgm:presLayoutVars>
          <dgm:dir/>
          <dgm:resizeHandles/>
        </dgm:presLayoutVars>
      </dgm:prSet>
      <dgm:spPr/>
    </dgm:pt>
    <dgm:pt modelId="{3AD78778-E141-47AE-B093-26B8879B8D97}" type="pres">
      <dgm:prSet presAssocID="{4D6D214A-4BE4-45D6-8473-B703B7B20F28}" presName="pyramid" presStyleLbl="node1" presStyleIdx="0" presStyleCnt="1"/>
      <dgm:spPr/>
    </dgm:pt>
    <dgm:pt modelId="{9B876CB2-CBCB-4732-97D0-67CFCCF536BF}" type="pres">
      <dgm:prSet presAssocID="{4D6D214A-4BE4-45D6-8473-B703B7B20F28}" presName="theList" presStyleCnt="0"/>
      <dgm:spPr/>
    </dgm:pt>
    <dgm:pt modelId="{16DE66AB-A959-41D8-8BC9-1CB41759D96A}" type="pres">
      <dgm:prSet presAssocID="{93915C7B-2EFA-415C-852D-56E500E3CE76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E101AC-EAA6-4EBD-9A40-6BE3D68AB506}" type="pres">
      <dgm:prSet presAssocID="{93915C7B-2EFA-415C-852D-56E500E3CE76}" presName="aSpace" presStyleCnt="0"/>
      <dgm:spPr/>
    </dgm:pt>
    <dgm:pt modelId="{AEB6C774-BBEE-49EC-9C58-BEFB759E261C}" type="pres">
      <dgm:prSet presAssocID="{CE4B7232-A5AD-4724-85F4-54F0B696864B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E1DAB0-0141-403C-B085-761D615AF97D}" type="pres">
      <dgm:prSet presAssocID="{CE4B7232-A5AD-4724-85F4-54F0B696864B}" presName="aSpace" presStyleCnt="0"/>
      <dgm:spPr/>
    </dgm:pt>
    <dgm:pt modelId="{D75FE759-B659-4EAF-B42F-0B830FB74CFD}" type="pres">
      <dgm:prSet presAssocID="{DF54FBAB-EEA9-410B-9AB5-DE3FCB7485E1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38F113-9A9A-4005-A533-48710FA7029A}" type="pres">
      <dgm:prSet presAssocID="{DF54FBAB-EEA9-410B-9AB5-DE3FCB7485E1}" presName="aSpace" presStyleCnt="0"/>
      <dgm:spPr/>
    </dgm:pt>
  </dgm:ptLst>
  <dgm:cxnLst>
    <dgm:cxn modelId="{4CE26477-81C0-4681-91AB-5DC3D1660D33}" type="presOf" srcId="{4D6D214A-4BE4-45D6-8473-B703B7B20F28}" destId="{42D125B1-82B3-46FC-B24E-7EA88FE3F571}" srcOrd="0" destOrd="0" presId="urn:microsoft.com/office/officeart/2005/8/layout/pyramid2"/>
    <dgm:cxn modelId="{578F0430-1841-450B-8CBD-748C36D952A7}" srcId="{4D6D214A-4BE4-45D6-8473-B703B7B20F28}" destId="{CE4B7232-A5AD-4724-85F4-54F0B696864B}" srcOrd="1" destOrd="0" parTransId="{1377761F-87B3-4465-B601-0A63E46686F8}" sibTransId="{3EE78F38-1C52-4379-9F3A-AEECDDC46689}"/>
    <dgm:cxn modelId="{DBE8B6A3-FFF1-47FA-813E-94A030E7A7BE}" type="presOf" srcId="{CE4B7232-A5AD-4724-85F4-54F0B696864B}" destId="{AEB6C774-BBEE-49EC-9C58-BEFB759E261C}" srcOrd="0" destOrd="0" presId="urn:microsoft.com/office/officeart/2005/8/layout/pyramid2"/>
    <dgm:cxn modelId="{4FC72360-0616-420D-8249-C75D629E0CA9}" type="presOf" srcId="{DF54FBAB-EEA9-410B-9AB5-DE3FCB7485E1}" destId="{D75FE759-B659-4EAF-B42F-0B830FB74CFD}" srcOrd="0" destOrd="0" presId="urn:microsoft.com/office/officeart/2005/8/layout/pyramid2"/>
    <dgm:cxn modelId="{441E0EF3-7E0D-4BBB-880F-7460F71D72DA}" srcId="{4D6D214A-4BE4-45D6-8473-B703B7B20F28}" destId="{93915C7B-2EFA-415C-852D-56E500E3CE76}" srcOrd="0" destOrd="0" parTransId="{7028EB1C-7824-4BAC-9BAF-6A5E8152C820}" sibTransId="{68959731-0D48-45F8-9977-7EE1A13AE274}"/>
    <dgm:cxn modelId="{A4292E60-5F21-4555-9F49-824CC40AFC70}" srcId="{4D6D214A-4BE4-45D6-8473-B703B7B20F28}" destId="{DF54FBAB-EEA9-410B-9AB5-DE3FCB7485E1}" srcOrd="2" destOrd="0" parTransId="{3095897A-1438-4044-8E01-CC86CB7DADF7}" sibTransId="{3FB9774D-7266-40CA-B353-26A8FBFB1F4A}"/>
    <dgm:cxn modelId="{C192092A-51EB-4DD2-AEC4-694B9B918934}" type="presOf" srcId="{93915C7B-2EFA-415C-852D-56E500E3CE76}" destId="{16DE66AB-A959-41D8-8BC9-1CB41759D96A}" srcOrd="0" destOrd="0" presId="urn:microsoft.com/office/officeart/2005/8/layout/pyramid2"/>
    <dgm:cxn modelId="{B3E09967-4801-4587-AB7C-6CF671632FE8}" type="presParOf" srcId="{42D125B1-82B3-46FC-B24E-7EA88FE3F571}" destId="{3AD78778-E141-47AE-B093-26B8879B8D97}" srcOrd="0" destOrd="0" presId="urn:microsoft.com/office/officeart/2005/8/layout/pyramid2"/>
    <dgm:cxn modelId="{D045AD72-E899-44A4-A669-6CE2AE6DD5F5}" type="presParOf" srcId="{42D125B1-82B3-46FC-B24E-7EA88FE3F571}" destId="{9B876CB2-CBCB-4732-97D0-67CFCCF536BF}" srcOrd="1" destOrd="0" presId="urn:microsoft.com/office/officeart/2005/8/layout/pyramid2"/>
    <dgm:cxn modelId="{7098D479-5D4B-48AE-A4D3-6DEF8232F25D}" type="presParOf" srcId="{9B876CB2-CBCB-4732-97D0-67CFCCF536BF}" destId="{16DE66AB-A959-41D8-8BC9-1CB41759D96A}" srcOrd="0" destOrd="0" presId="urn:microsoft.com/office/officeart/2005/8/layout/pyramid2"/>
    <dgm:cxn modelId="{34A4E2E0-4388-4EE4-8F29-E452961415C0}" type="presParOf" srcId="{9B876CB2-CBCB-4732-97D0-67CFCCF536BF}" destId="{0CE101AC-EAA6-4EBD-9A40-6BE3D68AB506}" srcOrd="1" destOrd="0" presId="urn:microsoft.com/office/officeart/2005/8/layout/pyramid2"/>
    <dgm:cxn modelId="{DF8FD718-2932-4BE8-B55C-67BC5489962B}" type="presParOf" srcId="{9B876CB2-CBCB-4732-97D0-67CFCCF536BF}" destId="{AEB6C774-BBEE-49EC-9C58-BEFB759E261C}" srcOrd="2" destOrd="0" presId="urn:microsoft.com/office/officeart/2005/8/layout/pyramid2"/>
    <dgm:cxn modelId="{F33D0244-A386-4B55-958C-30DA796141F2}" type="presParOf" srcId="{9B876CB2-CBCB-4732-97D0-67CFCCF536BF}" destId="{3FE1DAB0-0141-403C-B085-761D615AF97D}" srcOrd="3" destOrd="0" presId="urn:microsoft.com/office/officeart/2005/8/layout/pyramid2"/>
    <dgm:cxn modelId="{2AC2F732-B201-4779-943A-2D33D68B1C68}" type="presParOf" srcId="{9B876CB2-CBCB-4732-97D0-67CFCCF536BF}" destId="{D75FE759-B659-4EAF-B42F-0B830FB74CFD}" srcOrd="4" destOrd="0" presId="urn:microsoft.com/office/officeart/2005/8/layout/pyramid2"/>
    <dgm:cxn modelId="{13117603-DBAB-4944-BED9-C024586D601C}" type="presParOf" srcId="{9B876CB2-CBCB-4732-97D0-67CFCCF536BF}" destId="{F438F113-9A9A-4005-A533-48710FA7029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1181FF-43BE-4A4A-9689-474700C6CC02}" type="doc">
      <dgm:prSet loTypeId="urn:microsoft.com/office/officeart/2005/8/layout/matrix2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0D3BC-1B2E-4B9A-875D-AA7D919D42C9}">
      <dgm:prSet phldrT="[Текст]"/>
      <dgm:spPr/>
      <dgm:t>
        <a:bodyPr/>
        <a:lstStyle/>
        <a:p>
          <a:r>
            <a:rPr lang="ru-RU" dirty="0" smtClean="0"/>
            <a:t>Даты достижения целей должны быть актуальными</a:t>
          </a:r>
          <a:endParaRPr lang="ru-RU" dirty="0"/>
        </a:p>
      </dgm:t>
    </dgm:pt>
    <dgm:pt modelId="{685159DE-6275-46CB-8C8A-8A20B7E1AA34}" type="parTrans" cxnId="{6D9E8240-58D8-451D-BD77-FD3FB42EAB7F}">
      <dgm:prSet/>
      <dgm:spPr/>
      <dgm:t>
        <a:bodyPr/>
        <a:lstStyle/>
        <a:p>
          <a:endParaRPr lang="ru-RU"/>
        </a:p>
      </dgm:t>
    </dgm:pt>
    <dgm:pt modelId="{497FF67D-8F4B-4EFA-9EF2-6998B1F91D58}" type="sibTrans" cxnId="{6D9E8240-58D8-451D-BD77-FD3FB42EAB7F}">
      <dgm:prSet/>
      <dgm:spPr/>
      <dgm:t>
        <a:bodyPr/>
        <a:lstStyle/>
        <a:p>
          <a:endParaRPr lang="ru-RU"/>
        </a:p>
      </dgm:t>
    </dgm:pt>
    <dgm:pt modelId="{3A8C22ED-FE3B-4FD1-8579-F5E2D6AD81C5}">
      <dgm:prSet phldrT="[Текст]"/>
      <dgm:spPr/>
      <dgm:t>
        <a:bodyPr/>
        <a:lstStyle/>
        <a:p>
          <a:r>
            <a:rPr lang="ru-RU" dirty="0" smtClean="0"/>
            <a:t>Если важно направление, а не результат, </a:t>
          </a:r>
          <a:r>
            <a:rPr lang="en-US" dirty="0" smtClean="0"/>
            <a:t>SMART </a:t>
          </a:r>
          <a:r>
            <a:rPr lang="ru-RU" dirty="0" smtClean="0"/>
            <a:t>применяется с оговорками</a:t>
          </a:r>
          <a:endParaRPr lang="ru-RU" dirty="0"/>
        </a:p>
      </dgm:t>
    </dgm:pt>
    <dgm:pt modelId="{695EFE9B-FD1E-485C-B0C8-FC866E5439B5}" type="parTrans" cxnId="{0F1F7D82-3CDC-4C27-824C-D43A4D0993EF}">
      <dgm:prSet/>
      <dgm:spPr/>
      <dgm:t>
        <a:bodyPr/>
        <a:lstStyle/>
        <a:p>
          <a:endParaRPr lang="ru-RU"/>
        </a:p>
      </dgm:t>
    </dgm:pt>
    <dgm:pt modelId="{EB416BC4-206D-4FEB-899C-1F37CA15EF3E}" type="sibTrans" cxnId="{0F1F7D82-3CDC-4C27-824C-D43A4D0993EF}">
      <dgm:prSet/>
      <dgm:spPr/>
      <dgm:t>
        <a:bodyPr/>
        <a:lstStyle/>
        <a:p>
          <a:endParaRPr lang="ru-RU"/>
        </a:p>
      </dgm:t>
    </dgm:pt>
    <dgm:pt modelId="{192DE93D-F4D3-4A36-9AD9-38A4DB8D4BB2}">
      <dgm:prSet phldrT="[Текст]"/>
      <dgm:spPr/>
      <dgm:t>
        <a:bodyPr/>
        <a:lstStyle/>
        <a:p>
          <a:r>
            <a:rPr lang="ru-RU" dirty="0" smtClean="0"/>
            <a:t>Методика подразумевает совершение действий для достижения цели</a:t>
          </a:r>
          <a:endParaRPr lang="ru-RU" dirty="0"/>
        </a:p>
      </dgm:t>
    </dgm:pt>
    <dgm:pt modelId="{6B770BAB-D74C-4924-9ACE-D042B1046CD0}" type="parTrans" cxnId="{B5251099-4127-40D0-AFC2-3CF137FD001F}">
      <dgm:prSet/>
      <dgm:spPr/>
      <dgm:t>
        <a:bodyPr/>
        <a:lstStyle/>
        <a:p>
          <a:endParaRPr lang="ru-RU"/>
        </a:p>
      </dgm:t>
    </dgm:pt>
    <dgm:pt modelId="{9CB75CA7-45FA-4C46-9898-71BD3E03D93F}" type="sibTrans" cxnId="{B5251099-4127-40D0-AFC2-3CF137FD001F}">
      <dgm:prSet/>
      <dgm:spPr/>
      <dgm:t>
        <a:bodyPr/>
        <a:lstStyle/>
        <a:p>
          <a:endParaRPr lang="ru-RU"/>
        </a:p>
      </dgm:t>
    </dgm:pt>
    <dgm:pt modelId="{5C8ACD1E-67A4-46F5-91C0-AA25771F5406}">
      <dgm:prSet phldrT="[Текст]"/>
      <dgm:spPr/>
      <dgm:t>
        <a:bodyPr/>
        <a:lstStyle/>
        <a:p>
          <a:r>
            <a:rPr lang="ru-RU" dirty="0" smtClean="0"/>
            <a:t>Некоторым людям больше подходит спонтанное планирование</a:t>
          </a:r>
          <a:endParaRPr lang="ru-RU" dirty="0"/>
        </a:p>
      </dgm:t>
    </dgm:pt>
    <dgm:pt modelId="{C315E998-19E4-4DEF-B22E-A36735FED7EC}" type="parTrans" cxnId="{3AE45A55-849E-4E4A-9DA8-A5CA777783B6}">
      <dgm:prSet/>
      <dgm:spPr/>
      <dgm:t>
        <a:bodyPr/>
        <a:lstStyle/>
        <a:p>
          <a:endParaRPr lang="ru-RU"/>
        </a:p>
      </dgm:t>
    </dgm:pt>
    <dgm:pt modelId="{6B467928-BE43-447A-9E22-CA0365F4C4B4}" type="sibTrans" cxnId="{3AE45A55-849E-4E4A-9DA8-A5CA777783B6}">
      <dgm:prSet/>
      <dgm:spPr/>
      <dgm:t>
        <a:bodyPr/>
        <a:lstStyle/>
        <a:p>
          <a:endParaRPr lang="ru-RU"/>
        </a:p>
      </dgm:t>
    </dgm:pt>
    <dgm:pt modelId="{ABA5F64D-9A09-4158-9CD0-027825EF0B34}" type="pres">
      <dgm:prSet presAssocID="{091181FF-43BE-4A4A-9689-474700C6CC0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939346-9710-4C40-971D-F936954F4AC8}" type="pres">
      <dgm:prSet presAssocID="{091181FF-43BE-4A4A-9689-474700C6CC02}" presName="axisShape" presStyleLbl="bgShp" presStyleIdx="0" presStyleCnt="1"/>
      <dgm:spPr/>
    </dgm:pt>
    <dgm:pt modelId="{EBEA6E55-5D73-4C3E-98E2-308D76F30690}" type="pres">
      <dgm:prSet presAssocID="{091181FF-43BE-4A4A-9689-474700C6CC02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4C6A4-C5BB-4D48-9411-EB52347FE7BD}" type="pres">
      <dgm:prSet presAssocID="{091181FF-43BE-4A4A-9689-474700C6CC02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395B5-91E0-42C5-B601-974B385C7A14}" type="pres">
      <dgm:prSet presAssocID="{091181FF-43BE-4A4A-9689-474700C6CC02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9A287-AB87-442F-8DCA-5D5976843D53}" type="pres">
      <dgm:prSet presAssocID="{091181FF-43BE-4A4A-9689-474700C6CC02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1F7D82-3CDC-4C27-824C-D43A4D0993EF}" srcId="{091181FF-43BE-4A4A-9689-474700C6CC02}" destId="{3A8C22ED-FE3B-4FD1-8579-F5E2D6AD81C5}" srcOrd="1" destOrd="0" parTransId="{695EFE9B-FD1E-485C-B0C8-FC866E5439B5}" sibTransId="{EB416BC4-206D-4FEB-899C-1F37CA15EF3E}"/>
    <dgm:cxn modelId="{6D9E8240-58D8-451D-BD77-FD3FB42EAB7F}" srcId="{091181FF-43BE-4A4A-9689-474700C6CC02}" destId="{2A40D3BC-1B2E-4B9A-875D-AA7D919D42C9}" srcOrd="0" destOrd="0" parTransId="{685159DE-6275-46CB-8C8A-8A20B7E1AA34}" sibTransId="{497FF67D-8F4B-4EFA-9EF2-6998B1F91D58}"/>
    <dgm:cxn modelId="{B5251099-4127-40D0-AFC2-3CF137FD001F}" srcId="{091181FF-43BE-4A4A-9689-474700C6CC02}" destId="{192DE93D-F4D3-4A36-9AD9-38A4DB8D4BB2}" srcOrd="2" destOrd="0" parTransId="{6B770BAB-D74C-4924-9ACE-D042B1046CD0}" sibTransId="{9CB75CA7-45FA-4C46-9898-71BD3E03D93F}"/>
    <dgm:cxn modelId="{69522532-826A-4F78-8F05-A431EA21A26B}" type="presOf" srcId="{5C8ACD1E-67A4-46F5-91C0-AA25771F5406}" destId="{9139A287-AB87-442F-8DCA-5D5976843D53}" srcOrd="0" destOrd="0" presId="urn:microsoft.com/office/officeart/2005/8/layout/matrix2"/>
    <dgm:cxn modelId="{96D0F53A-4058-48FE-96D4-F85AACE1BD40}" type="presOf" srcId="{3A8C22ED-FE3B-4FD1-8579-F5E2D6AD81C5}" destId="{9F24C6A4-C5BB-4D48-9411-EB52347FE7BD}" srcOrd="0" destOrd="0" presId="urn:microsoft.com/office/officeart/2005/8/layout/matrix2"/>
    <dgm:cxn modelId="{A95ACA60-2BAC-4B45-B0AC-56A20DF62354}" type="presOf" srcId="{192DE93D-F4D3-4A36-9AD9-38A4DB8D4BB2}" destId="{485395B5-91E0-42C5-B601-974B385C7A14}" srcOrd="0" destOrd="0" presId="urn:microsoft.com/office/officeart/2005/8/layout/matrix2"/>
    <dgm:cxn modelId="{E328CD3A-317E-4508-A7CD-4E2A08245FE3}" type="presOf" srcId="{091181FF-43BE-4A4A-9689-474700C6CC02}" destId="{ABA5F64D-9A09-4158-9CD0-027825EF0B34}" srcOrd="0" destOrd="0" presId="urn:microsoft.com/office/officeart/2005/8/layout/matrix2"/>
    <dgm:cxn modelId="{3AE45A55-849E-4E4A-9DA8-A5CA777783B6}" srcId="{091181FF-43BE-4A4A-9689-474700C6CC02}" destId="{5C8ACD1E-67A4-46F5-91C0-AA25771F5406}" srcOrd="3" destOrd="0" parTransId="{C315E998-19E4-4DEF-B22E-A36735FED7EC}" sibTransId="{6B467928-BE43-447A-9E22-CA0365F4C4B4}"/>
    <dgm:cxn modelId="{95187C54-387B-464F-8733-2084F37A391A}" type="presOf" srcId="{2A40D3BC-1B2E-4B9A-875D-AA7D919D42C9}" destId="{EBEA6E55-5D73-4C3E-98E2-308D76F30690}" srcOrd="0" destOrd="0" presId="urn:microsoft.com/office/officeart/2005/8/layout/matrix2"/>
    <dgm:cxn modelId="{EDC24D3F-4F21-49D6-B0BB-92FD7D8B5F56}" type="presParOf" srcId="{ABA5F64D-9A09-4158-9CD0-027825EF0B34}" destId="{E8939346-9710-4C40-971D-F936954F4AC8}" srcOrd="0" destOrd="0" presId="urn:microsoft.com/office/officeart/2005/8/layout/matrix2"/>
    <dgm:cxn modelId="{B0B5A184-B766-490F-9D84-E5339426BCF4}" type="presParOf" srcId="{ABA5F64D-9A09-4158-9CD0-027825EF0B34}" destId="{EBEA6E55-5D73-4C3E-98E2-308D76F30690}" srcOrd="1" destOrd="0" presId="urn:microsoft.com/office/officeart/2005/8/layout/matrix2"/>
    <dgm:cxn modelId="{8D45A96C-3A9C-491A-AC3D-E80E8201CD7A}" type="presParOf" srcId="{ABA5F64D-9A09-4158-9CD0-027825EF0B34}" destId="{9F24C6A4-C5BB-4D48-9411-EB52347FE7BD}" srcOrd="2" destOrd="0" presId="urn:microsoft.com/office/officeart/2005/8/layout/matrix2"/>
    <dgm:cxn modelId="{A064EEBD-C104-4908-AF1F-D22E4A7C4485}" type="presParOf" srcId="{ABA5F64D-9A09-4158-9CD0-027825EF0B34}" destId="{485395B5-91E0-42C5-B601-974B385C7A14}" srcOrd="3" destOrd="0" presId="urn:microsoft.com/office/officeart/2005/8/layout/matrix2"/>
    <dgm:cxn modelId="{BB0BD40F-AD18-45D0-A3E7-1C21FF203924}" type="presParOf" srcId="{ABA5F64D-9A09-4158-9CD0-027825EF0B34}" destId="{9139A287-AB87-442F-8DCA-5D5976843D5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D54306-D4E9-4A03-ACD6-2277AD24A18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07ACA6-C31E-4798-88B9-B75320EB03DD}">
      <dgm:prSet phldrT="[Текст]"/>
      <dgm:spPr/>
      <dgm:t>
        <a:bodyPr/>
        <a:lstStyle/>
        <a:p>
          <a:r>
            <a:rPr lang="ru-RU" b="1" dirty="0" smtClean="0"/>
            <a:t>идентификация всех организационных единиц</a:t>
          </a:r>
          <a:endParaRPr lang="ru-RU" b="1" dirty="0"/>
        </a:p>
      </dgm:t>
    </dgm:pt>
    <dgm:pt modelId="{4533CF27-A25A-4293-8D54-B22FE2AECAEC}" type="parTrans" cxnId="{3EB9259A-2F74-4AE9-BAA9-7D91947B1FB2}">
      <dgm:prSet/>
      <dgm:spPr/>
      <dgm:t>
        <a:bodyPr/>
        <a:lstStyle/>
        <a:p>
          <a:endParaRPr lang="ru-RU" b="1"/>
        </a:p>
      </dgm:t>
    </dgm:pt>
    <dgm:pt modelId="{0199D001-96CA-4D3D-A9A4-E00106F85B73}" type="sibTrans" cxnId="{3EB9259A-2F74-4AE9-BAA9-7D91947B1FB2}">
      <dgm:prSet/>
      <dgm:spPr/>
      <dgm:t>
        <a:bodyPr/>
        <a:lstStyle/>
        <a:p>
          <a:endParaRPr lang="ru-RU" b="1"/>
        </a:p>
      </dgm:t>
    </dgm:pt>
    <dgm:pt modelId="{803AE976-AE8B-4754-9E38-FCF52F0D07C5}">
      <dgm:prSet phldrT="[Текст]"/>
      <dgm:spPr/>
      <dgm:t>
        <a:bodyPr/>
        <a:lstStyle/>
        <a:p>
          <a:r>
            <a:rPr lang="ru-RU" b="1" dirty="0" smtClean="0"/>
            <a:t>определение ролей участников проекта и их взаимодействия</a:t>
          </a:r>
          <a:endParaRPr lang="ru-RU" b="1" dirty="0"/>
        </a:p>
      </dgm:t>
    </dgm:pt>
    <dgm:pt modelId="{032210B2-A261-4AEF-B825-A6E8990CE1C5}" type="parTrans" cxnId="{AC8E4623-1EDE-4315-9B1B-5A1AD910E081}">
      <dgm:prSet/>
      <dgm:spPr/>
      <dgm:t>
        <a:bodyPr/>
        <a:lstStyle/>
        <a:p>
          <a:endParaRPr lang="ru-RU" b="1"/>
        </a:p>
      </dgm:t>
    </dgm:pt>
    <dgm:pt modelId="{DD84E494-B8AD-4B3A-9DDC-EA884C3F0318}" type="sibTrans" cxnId="{AC8E4623-1EDE-4315-9B1B-5A1AD910E081}">
      <dgm:prSet/>
      <dgm:spPr/>
      <dgm:t>
        <a:bodyPr/>
        <a:lstStyle/>
        <a:p>
          <a:endParaRPr lang="ru-RU" b="1"/>
        </a:p>
      </dgm:t>
    </dgm:pt>
    <dgm:pt modelId="{F23D69DD-35F5-4AA7-AC07-A035BDEB93F7}">
      <dgm:prSet phldrT="[Текст]"/>
      <dgm:spPr/>
      <dgm:t>
        <a:bodyPr/>
        <a:lstStyle/>
        <a:p>
          <a:r>
            <a:rPr lang="ru-RU" b="1" dirty="0" smtClean="0"/>
            <a:t>определение ответственности и полномочий</a:t>
          </a:r>
          <a:endParaRPr lang="ru-RU" b="1" dirty="0"/>
        </a:p>
      </dgm:t>
    </dgm:pt>
    <dgm:pt modelId="{CD81D31B-A7B2-4193-BBEA-B6B3C6A34CE0}" type="parTrans" cxnId="{00DCEF9D-0F72-4BE3-AAA7-FD7CFC261A3D}">
      <dgm:prSet/>
      <dgm:spPr/>
      <dgm:t>
        <a:bodyPr/>
        <a:lstStyle/>
        <a:p>
          <a:endParaRPr lang="ru-RU" b="1"/>
        </a:p>
      </dgm:t>
    </dgm:pt>
    <dgm:pt modelId="{FD2AF280-0801-42F1-924E-1396F3C27955}" type="sibTrans" cxnId="{00DCEF9D-0F72-4BE3-AAA7-FD7CFC261A3D}">
      <dgm:prSet/>
      <dgm:spPr/>
      <dgm:t>
        <a:bodyPr/>
        <a:lstStyle/>
        <a:p>
          <a:endParaRPr lang="ru-RU" b="1"/>
        </a:p>
      </dgm:t>
    </dgm:pt>
    <dgm:pt modelId="{A988BF12-579F-4CF2-9826-AC4414D56423}">
      <dgm:prSet phldrT="[Текст]"/>
      <dgm:spPr/>
      <dgm:t>
        <a:bodyPr/>
        <a:lstStyle/>
        <a:p>
          <a:r>
            <a:rPr lang="ru-RU" b="1" dirty="0" smtClean="0"/>
            <a:t>разработка инструкций, регламентирующих взаимодействие в структуре и рабочие процедуры</a:t>
          </a:r>
          <a:endParaRPr lang="ru-RU" b="1" dirty="0"/>
        </a:p>
      </dgm:t>
    </dgm:pt>
    <dgm:pt modelId="{FDDB62B2-2DBD-4C0E-B419-30467B3500A0}" type="parTrans" cxnId="{427F78BD-1033-4C32-9513-09607006A98A}">
      <dgm:prSet/>
      <dgm:spPr/>
      <dgm:t>
        <a:bodyPr/>
        <a:lstStyle/>
        <a:p>
          <a:endParaRPr lang="ru-RU" b="1"/>
        </a:p>
      </dgm:t>
    </dgm:pt>
    <dgm:pt modelId="{F4B79082-A6E2-4613-B97B-70929B990FC7}" type="sibTrans" cxnId="{427F78BD-1033-4C32-9513-09607006A98A}">
      <dgm:prSet/>
      <dgm:spPr/>
      <dgm:t>
        <a:bodyPr/>
        <a:lstStyle/>
        <a:p>
          <a:endParaRPr lang="ru-RU" b="1"/>
        </a:p>
      </dgm:t>
    </dgm:pt>
    <dgm:pt modelId="{AAB4DC00-A1C4-444F-8AFA-11DB9C47CEE6}">
      <dgm:prSet phldrT="[Текст]"/>
      <dgm:spPr/>
      <dgm:t>
        <a:bodyPr/>
        <a:lstStyle/>
        <a:p>
          <a:r>
            <a:rPr lang="ru-RU" b="1" dirty="0" smtClean="0"/>
            <a:t>распределение ответственности и полномочий между организационными единицами структуры</a:t>
          </a:r>
          <a:endParaRPr lang="ru-RU" b="1" dirty="0"/>
        </a:p>
      </dgm:t>
    </dgm:pt>
    <dgm:pt modelId="{1059CC86-C3AF-4680-B473-DC81AE7C73EE}" type="parTrans" cxnId="{F4AB5B83-C396-4956-AFB4-8E2808E88085}">
      <dgm:prSet/>
      <dgm:spPr/>
      <dgm:t>
        <a:bodyPr/>
        <a:lstStyle/>
        <a:p>
          <a:endParaRPr lang="ru-RU" b="1"/>
        </a:p>
      </dgm:t>
    </dgm:pt>
    <dgm:pt modelId="{9D76554E-0189-4724-A30C-5FB051667909}" type="sibTrans" cxnId="{F4AB5B83-C396-4956-AFB4-8E2808E88085}">
      <dgm:prSet/>
      <dgm:spPr/>
      <dgm:t>
        <a:bodyPr/>
        <a:lstStyle/>
        <a:p>
          <a:endParaRPr lang="ru-RU" b="1"/>
        </a:p>
      </dgm:t>
    </dgm:pt>
    <dgm:pt modelId="{B291EFB3-E7D3-406F-ACC7-288FB9EA9D1B}" type="pres">
      <dgm:prSet presAssocID="{D4D54306-D4E9-4A03-ACD6-2277AD24A18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822572E-AA87-4C46-B126-D1C1DBCA891D}" type="pres">
      <dgm:prSet presAssocID="{D4D54306-D4E9-4A03-ACD6-2277AD24A18A}" presName="Name1" presStyleCnt="0"/>
      <dgm:spPr/>
    </dgm:pt>
    <dgm:pt modelId="{C46F4AE3-6C73-44F4-B405-B3C264312E9B}" type="pres">
      <dgm:prSet presAssocID="{D4D54306-D4E9-4A03-ACD6-2277AD24A18A}" presName="cycle" presStyleCnt="0"/>
      <dgm:spPr/>
    </dgm:pt>
    <dgm:pt modelId="{43D433F6-8C5F-4A1D-9E6B-444D8699D2CC}" type="pres">
      <dgm:prSet presAssocID="{D4D54306-D4E9-4A03-ACD6-2277AD24A18A}" presName="srcNode" presStyleLbl="node1" presStyleIdx="0" presStyleCnt="5"/>
      <dgm:spPr/>
    </dgm:pt>
    <dgm:pt modelId="{FCA89646-9DC3-47FA-98EF-C84C6C24D6FF}" type="pres">
      <dgm:prSet presAssocID="{D4D54306-D4E9-4A03-ACD6-2277AD24A18A}" presName="conn" presStyleLbl="parChTrans1D2" presStyleIdx="0" presStyleCnt="1"/>
      <dgm:spPr/>
      <dgm:t>
        <a:bodyPr/>
        <a:lstStyle/>
        <a:p>
          <a:endParaRPr lang="ru-RU"/>
        </a:p>
      </dgm:t>
    </dgm:pt>
    <dgm:pt modelId="{61319FB2-8F22-463E-9A37-1A7DD887AD9E}" type="pres">
      <dgm:prSet presAssocID="{D4D54306-D4E9-4A03-ACD6-2277AD24A18A}" presName="extraNode" presStyleLbl="node1" presStyleIdx="0" presStyleCnt="5"/>
      <dgm:spPr/>
    </dgm:pt>
    <dgm:pt modelId="{52ED92D7-2BE8-4AE0-8888-9E60A98C0003}" type="pres">
      <dgm:prSet presAssocID="{D4D54306-D4E9-4A03-ACD6-2277AD24A18A}" presName="dstNode" presStyleLbl="node1" presStyleIdx="0" presStyleCnt="5"/>
      <dgm:spPr/>
    </dgm:pt>
    <dgm:pt modelId="{DB13D8BD-6455-460A-9B6C-4F06470CC9D0}" type="pres">
      <dgm:prSet presAssocID="{B707ACA6-C31E-4798-88B9-B75320EB03D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EA8A1-476C-4145-86E4-7B83F6E60EC4}" type="pres">
      <dgm:prSet presAssocID="{B707ACA6-C31E-4798-88B9-B75320EB03DD}" presName="accent_1" presStyleCnt="0"/>
      <dgm:spPr/>
    </dgm:pt>
    <dgm:pt modelId="{84647675-F23D-4822-8D12-3BF13C95C132}" type="pres">
      <dgm:prSet presAssocID="{B707ACA6-C31E-4798-88B9-B75320EB03DD}" presName="accentRepeatNode" presStyleLbl="solidFgAcc1" presStyleIdx="0" presStyleCnt="5"/>
      <dgm:spPr/>
    </dgm:pt>
    <dgm:pt modelId="{DB3610C6-3165-477D-B54F-858C1AC56E53}" type="pres">
      <dgm:prSet presAssocID="{803AE976-AE8B-4754-9E38-FCF52F0D07C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58850C-0647-4CA0-BAF9-505F72F227EF}" type="pres">
      <dgm:prSet presAssocID="{803AE976-AE8B-4754-9E38-FCF52F0D07C5}" presName="accent_2" presStyleCnt="0"/>
      <dgm:spPr/>
    </dgm:pt>
    <dgm:pt modelId="{67EE6A1F-CA1C-4715-A46E-52B30733F1FD}" type="pres">
      <dgm:prSet presAssocID="{803AE976-AE8B-4754-9E38-FCF52F0D07C5}" presName="accentRepeatNode" presStyleLbl="solidFgAcc1" presStyleIdx="1" presStyleCnt="5"/>
      <dgm:spPr/>
    </dgm:pt>
    <dgm:pt modelId="{E5AE81B5-B38E-4440-BB0B-5CFD1F6EE2F3}" type="pres">
      <dgm:prSet presAssocID="{F23D69DD-35F5-4AA7-AC07-A035BDEB93F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5A5CD-7ACF-4A7C-A32B-3FDCFBD13376}" type="pres">
      <dgm:prSet presAssocID="{F23D69DD-35F5-4AA7-AC07-A035BDEB93F7}" presName="accent_3" presStyleCnt="0"/>
      <dgm:spPr/>
    </dgm:pt>
    <dgm:pt modelId="{50D7B97D-061D-438A-9C65-4AF83C188197}" type="pres">
      <dgm:prSet presAssocID="{F23D69DD-35F5-4AA7-AC07-A035BDEB93F7}" presName="accentRepeatNode" presStyleLbl="solidFgAcc1" presStyleIdx="2" presStyleCnt="5"/>
      <dgm:spPr/>
    </dgm:pt>
    <dgm:pt modelId="{8781B659-6235-478B-805E-61F7E49EA135}" type="pres">
      <dgm:prSet presAssocID="{AAB4DC00-A1C4-444F-8AFA-11DB9C47CEE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517FF-4236-4A70-B88F-087325DE4560}" type="pres">
      <dgm:prSet presAssocID="{AAB4DC00-A1C4-444F-8AFA-11DB9C47CEE6}" presName="accent_4" presStyleCnt="0"/>
      <dgm:spPr/>
    </dgm:pt>
    <dgm:pt modelId="{319075BD-1D97-48C0-8F3D-E9B583464B58}" type="pres">
      <dgm:prSet presAssocID="{AAB4DC00-A1C4-444F-8AFA-11DB9C47CEE6}" presName="accentRepeatNode" presStyleLbl="solidFgAcc1" presStyleIdx="3" presStyleCnt="5"/>
      <dgm:spPr/>
    </dgm:pt>
    <dgm:pt modelId="{296A0A7D-593D-4464-A6DE-2E1A7302FD08}" type="pres">
      <dgm:prSet presAssocID="{A988BF12-579F-4CF2-9826-AC4414D5642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BAA60-AB4A-4863-A46B-9843A1A52DBC}" type="pres">
      <dgm:prSet presAssocID="{A988BF12-579F-4CF2-9826-AC4414D56423}" presName="accent_5" presStyleCnt="0"/>
      <dgm:spPr/>
    </dgm:pt>
    <dgm:pt modelId="{882FBBD0-DF92-433B-8980-FDE87A61CE68}" type="pres">
      <dgm:prSet presAssocID="{A988BF12-579F-4CF2-9826-AC4414D56423}" presName="accentRepeatNode" presStyleLbl="solidFgAcc1" presStyleIdx="4" presStyleCnt="5"/>
      <dgm:spPr/>
    </dgm:pt>
  </dgm:ptLst>
  <dgm:cxnLst>
    <dgm:cxn modelId="{A2FF79AE-B9BA-4A3D-9B05-8C1B2930F9EA}" type="presOf" srcId="{A988BF12-579F-4CF2-9826-AC4414D56423}" destId="{296A0A7D-593D-4464-A6DE-2E1A7302FD08}" srcOrd="0" destOrd="0" presId="urn:microsoft.com/office/officeart/2008/layout/VerticalCurvedList"/>
    <dgm:cxn modelId="{00DCEF9D-0F72-4BE3-AAA7-FD7CFC261A3D}" srcId="{D4D54306-D4E9-4A03-ACD6-2277AD24A18A}" destId="{F23D69DD-35F5-4AA7-AC07-A035BDEB93F7}" srcOrd="2" destOrd="0" parTransId="{CD81D31B-A7B2-4193-BBEA-B6B3C6A34CE0}" sibTransId="{FD2AF280-0801-42F1-924E-1396F3C27955}"/>
    <dgm:cxn modelId="{F4AB5B83-C396-4956-AFB4-8E2808E88085}" srcId="{D4D54306-D4E9-4A03-ACD6-2277AD24A18A}" destId="{AAB4DC00-A1C4-444F-8AFA-11DB9C47CEE6}" srcOrd="3" destOrd="0" parTransId="{1059CC86-C3AF-4680-B473-DC81AE7C73EE}" sibTransId="{9D76554E-0189-4724-A30C-5FB051667909}"/>
    <dgm:cxn modelId="{427F78BD-1033-4C32-9513-09607006A98A}" srcId="{D4D54306-D4E9-4A03-ACD6-2277AD24A18A}" destId="{A988BF12-579F-4CF2-9826-AC4414D56423}" srcOrd="4" destOrd="0" parTransId="{FDDB62B2-2DBD-4C0E-B419-30467B3500A0}" sibTransId="{F4B79082-A6E2-4613-B97B-70929B990FC7}"/>
    <dgm:cxn modelId="{3EB9259A-2F74-4AE9-BAA9-7D91947B1FB2}" srcId="{D4D54306-D4E9-4A03-ACD6-2277AD24A18A}" destId="{B707ACA6-C31E-4798-88B9-B75320EB03DD}" srcOrd="0" destOrd="0" parTransId="{4533CF27-A25A-4293-8D54-B22FE2AECAEC}" sibTransId="{0199D001-96CA-4D3D-A9A4-E00106F85B73}"/>
    <dgm:cxn modelId="{AE56CAB9-200A-4AD7-B8F3-3361FEA4857D}" type="presOf" srcId="{0199D001-96CA-4D3D-A9A4-E00106F85B73}" destId="{FCA89646-9DC3-47FA-98EF-C84C6C24D6FF}" srcOrd="0" destOrd="0" presId="urn:microsoft.com/office/officeart/2008/layout/VerticalCurvedList"/>
    <dgm:cxn modelId="{119BF2C7-FC73-4C39-8A9E-698250225B56}" type="presOf" srcId="{B707ACA6-C31E-4798-88B9-B75320EB03DD}" destId="{DB13D8BD-6455-460A-9B6C-4F06470CC9D0}" srcOrd="0" destOrd="0" presId="urn:microsoft.com/office/officeart/2008/layout/VerticalCurvedList"/>
    <dgm:cxn modelId="{4B260915-781F-4F2A-90B9-866EABFA27FB}" type="presOf" srcId="{F23D69DD-35F5-4AA7-AC07-A035BDEB93F7}" destId="{E5AE81B5-B38E-4440-BB0B-5CFD1F6EE2F3}" srcOrd="0" destOrd="0" presId="urn:microsoft.com/office/officeart/2008/layout/VerticalCurvedList"/>
    <dgm:cxn modelId="{0C446894-3F43-44F3-97E6-2345AB4B55D9}" type="presOf" srcId="{AAB4DC00-A1C4-444F-8AFA-11DB9C47CEE6}" destId="{8781B659-6235-478B-805E-61F7E49EA135}" srcOrd="0" destOrd="0" presId="urn:microsoft.com/office/officeart/2008/layout/VerticalCurvedList"/>
    <dgm:cxn modelId="{AC8E4623-1EDE-4315-9B1B-5A1AD910E081}" srcId="{D4D54306-D4E9-4A03-ACD6-2277AD24A18A}" destId="{803AE976-AE8B-4754-9E38-FCF52F0D07C5}" srcOrd="1" destOrd="0" parTransId="{032210B2-A261-4AEF-B825-A6E8990CE1C5}" sibTransId="{DD84E494-B8AD-4B3A-9DDC-EA884C3F0318}"/>
    <dgm:cxn modelId="{0BE12014-468F-4EB4-8EFE-5BE6C33032B3}" type="presOf" srcId="{D4D54306-D4E9-4A03-ACD6-2277AD24A18A}" destId="{B291EFB3-E7D3-406F-ACC7-288FB9EA9D1B}" srcOrd="0" destOrd="0" presId="urn:microsoft.com/office/officeart/2008/layout/VerticalCurvedList"/>
    <dgm:cxn modelId="{5C0A26A9-5EFD-4AE0-BB06-00804F7D141F}" type="presOf" srcId="{803AE976-AE8B-4754-9E38-FCF52F0D07C5}" destId="{DB3610C6-3165-477D-B54F-858C1AC56E53}" srcOrd="0" destOrd="0" presId="urn:microsoft.com/office/officeart/2008/layout/VerticalCurvedList"/>
    <dgm:cxn modelId="{9B1694DE-7486-4420-BD51-55BB33DD8EEC}" type="presParOf" srcId="{B291EFB3-E7D3-406F-ACC7-288FB9EA9D1B}" destId="{E822572E-AA87-4C46-B126-D1C1DBCA891D}" srcOrd="0" destOrd="0" presId="urn:microsoft.com/office/officeart/2008/layout/VerticalCurvedList"/>
    <dgm:cxn modelId="{5C59ADDF-F454-498D-B31D-412064912B62}" type="presParOf" srcId="{E822572E-AA87-4C46-B126-D1C1DBCA891D}" destId="{C46F4AE3-6C73-44F4-B405-B3C264312E9B}" srcOrd="0" destOrd="0" presId="urn:microsoft.com/office/officeart/2008/layout/VerticalCurvedList"/>
    <dgm:cxn modelId="{19E0706B-64B5-46E7-863C-E38755BE3C52}" type="presParOf" srcId="{C46F4AE3-6C73-44F4-B405-B3C264312E9B}" destId="{43D433F6-8C5F-4A1D-9E6B-444D8699D2CC}" srcOrd="0" destOrd="0" presId="urn:microsoft.com/office/officeart/2008/layout/VerticalCurvedList"/>
    <dgm:cxn modelId="{B1411E53-4C61-4F27-A3E4-66CAEA0A34E6}" type="presParOf" srcId="{C46F4AE3-6C73-44F4-B405-B3C264312E9B}" destId="{FCA89646-9DC3-47FA-98EF-C84C6C24D6FF}" srcOrd="1" destOrd="0" presId="urn:microsoft.com/office/officeart/2008/layout/VerticalCurvedList"/>
    <dgm:cxn modelId="{4B53CC0A-3BCD-41EE-91C2-F5CFC9B25A79}" type="presParOf" srcId="{C46F4AE3-6C73-44F4-B405-B3C264312E9B}" destId="{61319FB2-8F22-463E-9A37-1A7DD887AD9E}" srcOrd="2" destOrd="0" presId="urn:microsoft.com/office/officeart/2008/layout/VerticalCurvedList"/>
    <dgm:cxn modelId="{B65433F2-FA99-4444-8940-FD8D54BDA9DD}" type="presParOf" srcId="{C46F4AE3-6C73-44F4-B405-B3C264312E9B}" destId="{52ED92D7-2BE8-4AE0-8888-9E60A98C0003}" srcOrd="3" destOrd="0" presId="urn:microsoft.com/office/officeart/2008/layout/VerticalCurvedList"/>
    <dgm:cxn modelId="{F2FF25E5-DDD4-4F55-9B57-95D1C346FC37}" type="presParOf" srcId="{E822572E-AA87-4C46-B126-D1C1DBCA891D}" destId="{DB13D8BD-6455-460A-9B6C-4F06470CC9D0}" srcOrd="1" destOrd="0" presId="urn:microsoft.com/office/officeart/2008/layout/VerticalCurvedList"/>
    <dgm:cxn modelId="{C5B22505-526C-4C04-B97E-177CD8D99BFE}" type="presParOf" srcId="{E822572E-AA87-4C46-B126-D1C1DBCA891D}" destId="{458EA8A1-476C-4145-86E4-7B83F6E60EC4}" srcOrd="2" destOrd="0" presId="urn:microsoft.com/office/officeart/2008/layout/VerticalCurvedList"/>
    <dgm:cxn modelId="{1A03C219-2A9A-434A-90A0-510F8FC8A954}" type="presParOf" srcId="{458EA8A1-476C-4145-86E4-7B83F6E60EC4}" destId="{84647675-F23D-4822-8D12-3BF13C95C132}" srcOrd="0" destOrd="0" presId="urn:microsoft.com/office/officeart/2008/layout/VerticalCurvedList"/>
    <dgm:cxn modelId="{2DCEF3AC-B350-43AC-A425-96300AB3F9E3}" type="presParOf" srcId="{E822572E-AA87-4C46-B126-D1C1DBCA891D}" destId="{DB3610C6-3165-477D-B54F-858C1AC56E53}" srcOrd="3" destOrd="0" presId="urn:microsoft.com/office/officeart/2008/layout/VerticalCurvedList"/>
    <dgm:cxn modelId="{5F1BB42F-DA93-472B-9C65-C86D43ED158A}" type="presParOf" srcId="{E822572E-AA87-4C46-B126-D1C1DBCA891D}" destId="{C358850C-0647-4CA0-BAF9-505F72F227EF}" srcOrd="4" destOrd="0" presId="urn:microsoft.com/office/officeart/2008/layout/VerticalCurvedList"/>
    <dgm:cxn modelId="{96805CDE-0E61-4667-A819-69E643B09C24}" type="presParOf" srcId="{C358850C-0647-4CA0-BAF9-505F72F227EF}" destId="{67EE6A1F-CA1C-4715-A46E-52B30733F1FD}" srcOrd="0" destOrd="0" presId="urn:microsoft.com/office/officeart/2008/layout/VerticalCurvedList"/>
    <dgm:cxn modelId="{74E5089A-46D9-41EE-9BF9-11AF226D7353}" type="presParOf" srcId="{E822572E-AA87-4C46-B126-D1C1DBCA891D}" destId="{E5AE81B5-B38E-4440-BB0B-5CFD1F6EE2F3}" srcOrd="5" destOrd="0" presId="urn:microsoft.com/office/officeart/2008/layout/VerticalCurvedList"/>
    <dgm:cxn modelId="{145D0DD3-37D4-4478-8BAA-2898E0567CC4}" type="presParOf" srcId="{E822572E-AA87-4C46-B126-D1C1DBCA891D}" destId="{EEF5A5CD-7ACF-4A7C-A32B-3FDCFBD13376}" srcOrd="6" destOrd="0" presId="urn:microsoft.com/office/officeart/2008/layout/VerticalCurvedList"/>
    <dgm:cxn modelId="{3404BC42-C4B9-46B6-B474-ED2DE1E3A781}" type="presParOf" srcId="{EEF5A5CD-7ACF-4A7C-A32B-3FDCFBD13376}" destId="{50D7B97D-061D-438A-9C65-4AF83C188197}" srcOrd="0" destOrd="0" presId="urn:microsoft.com/office/officeart/2008/layout/VerticalCurvedList"/>
    <dgm:cxn modelId="{476EAA59-2FB5-4E93-AB8F-E56859C4CD1F}" type="presParOf" srcId="{E822572E-AA87-4C46-B126-D1C1DBCA891D}" destId="{8781B659-6235-478B-805E-61F7E49EA135}" srcOrd="7" destOrd="0" presId="urn:microsoft.com/office/officeart/2008/layout/VerticalCurvedList"/>
    <dgm:cxn modelId="{E2FD6CEF-41F6-48D9-94AD-88A4DE1FB613}" type="presParOf" srcId="{E822572E-AA87-4C46-B126-D1C1DBCA891D}" destId="{8CD517FF-4236-4A70-B88F-087325DE4560}" srcOrd="8" destOrd="0" presId="urn:microsoft.com/office/officeart/2008/layout/VerticalCurvedList"/>
    <dgm:cxn modelId="{766EE910-4900-4BE0-A1F7-BD7100119985}" type="presParOf" srcId="{8CD517FF-4236-4A70-B88F-087325DE4560}" destId="{319075BD-1D97-48C0-8F3D-E9B583464B58}" srcOrd="0" destOrd="0" presId="urn:microsoft.com/office/officeart/2008/layout/VerticalCurvedList"/>
    <dgm:cxn modelId="{511393B1-7155-4EBC-B635-9B2678CC2789}" type="presParOf" srcId="{E822572E-AA87-4C46-B126-D1C1DBCA891D}" destId="{296A0A7D-593D-4464-A6DE-2E1A7302FD08}" srcOrd="9" destOrd="0" presId="urn:microsoft.com/office/officeart/2008/layout/VerticalCurvedList"/>
    <dgm:cxn modelId="{B545FB6C-683C-4984-8139-B559A2832F5E}" type="presParOf" srcId="{E822572E-AA87-4C46-B126-D1C1DBCA891D}" destId="{D69BAA60-AB4A-4863-A46B-9843A1A52DBC}" srcOrd="10" destOrd="0" presId="urn:microsoft.com/office/officeart/2008/layout/VerticalCurvedList"/>
    <dgm:cxn modelId="{361AF7B7-82C4-4E1B-B61F-6BEB2B9F41A0}" type="presParOf" srcId="{D69BAA60-AB4A-4863-A46B-9843A1A52DBC}" destId="{882FBBD0-DF92-433B-8980-FDE87A61CE6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78778-E141-47AE-B093-26B8879B8D97}">
      <dsp:nvSpPr>
        <dsp:cNvPr id="0" name=""/>
        <dsp:cNvSpPr/>
      </dsp:nvSpPr>
      <dsp:spPr>
        <a:xfrm>
          <a:off x="691123" y="0"/>
          <a:ext cx="6062761" cy="606276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DE66AB-A959-41D8-8BC9-1CB41759D96A}">
      <dsp:nvSpPr>
        <dsp:cNvPr id="0" name=""/>
        <dsp:cNvSpPr/>
      </dsp:nvSpPr>
      <dsp:spPr>
        <a:xfrm>
          <a:off x="3722504" y="609532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1. Наличие дат начала и завершения.</a:t>
          </a:r>
        </a:p>
      </dsp:txBody>
      <dsp:txXfrm>
        <a:off x="3792563" y="679591"/>
        <a:ext cx="3800676" cy="1295051"/>
      </dsp:txXfrm>
    </dsp:sp>
    <dsp:sp modelId="{AEB6C774-BBEE-49EC-9C58-BEFB759E261C}">
      <dsp:nvSpPr>
        <dsp:cNvPr id="0" name=""/>
        <dsp:cNvSpPr/>
      </dsp:nvSpPr>
      <dsp:spPr>
        <a:xfrm>
          <a:off x="3722504" y="2224097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2. Результат каждого проекта — уникальный продукт или услуга.</a:t>
          </a:r>
          <a:endParaRPr lang="ru-RU" sz="2600" b="1" i="1" kern="1200" dirty="0"/>
        </a:p>
      </dsp:txBody>
      <dsp:txXfrm>
        <a:off x="3792563" y="2294156"/>
        <a:ext cx="3800676" cy="1295051"/>
      </dsp:txXfrm>
    </dsp:sp>
    <dsp:sp modelId="{D75FE759-B659-4EAF-B42F-0B830FB74CFD}">
      <dsp:nvSpPr>
        <dsp:cNvPr id="0" name=""/>
        <dsp:cNvSpPr/>
      </dsp:nvSpPr>
      <dsp:spPr>
        <a:xfrm>
          <a:off x="3722504" y="3838663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3. Направленность проекта на достижение определенных целей. </a:t>
          </a:r>
          <a:endParaRPr lang="ru-RU" sz="2600" b="1" i="1" kern="1200" dirty="0"/>
        </a:p>
      </dsp:txBody>
      <dsp:txXfrm>
        <a:off x="3792563" y="3908722"/>
        <a:ext cx="3800676" cy="1295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39346-9710-4C40-971D-F936954F4AC8}">
      <dsp:nvSpPr>
        <dsp:cNvPr id="0" name=""/>
        <dsp:cNvSpPr/>
      </dsp:nvSpPr>
      <dsp:spPr>
        <a:xfrm>
          <a:off x="1678792" y="0"/>
          <a:ext cx="5357850" cy="53578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EA6E55-5D73-4C3E-98E2-308D76F30690}">
      <dsp:nvSpPr>
        <dsp:cNvPr id="0" name=""/>
        <dsp:cNvSpPr/>
      </dsp:nvSpPr>
      <dsp:spPr>
        <a:xfrm>
          <a:off x="2027053" y="348260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Даты достижения целей должны быть актуальными</a:t>
          </a:r>
          <a:endParaRPr lang="ru-RU" sz="2100" kern="1200" dirty="0"/>
        </a:p>
      </dsp:txBody>
      <dsp:txXfrm>
        <a:off x="2131672" y="452879"/>
        <a:ext cx="1933902" cy="1933902"/>
      </dsp:txXfrm>
    </dsp:sp>
    <dsp:sp modelId="{9F24C6A4-C5BB-4D48-9411-EB52347FE7BD}">
      <dsp:nvSpPr>
        <dsp:cNvPr id="0" name=""/>
        <dsp:cNvSpPr/>
      </dsp:nvSpPr>
      <dsp:spPr>
        <a:xfrm>
          <a:off x="4545242" y="348260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Если важно направление, а не результат, </a:t>
          </a:r>
          <a:r>
            <a:rPr lang="en-US" sz="2100" kern="1200" dirty="0" smtClean="0"/>
            <a:t>SMART </a:t>
          </a:r>
          <a:r>
            <a:rPr lang="ru-RU" sz="2100" kern="1200" dirty="0" smtClean="0"/>
            <a:t>применяется с оговорками</a:t>
          </a:r>
          <a:endParaRPr lang="ru-RU" sz="2100" kern="1200" dirty="0"/>
        </a:p>
      </dsp:txBody>
      <dsp:txXfrm>
        <a:off x="4649861" y="452879"/>
        <a:ext cx="1933902" cy="1933902"/>
      </dsp:txXfrm>
    </dsp:sp>
    <dsp:sp modelId="{485395B5-91E0-42C5-B601-974B385C7A14}">
      <dsp:nvSpPr>
        <dsp:cNvPr id="0" name=""/>
        <dsp:cNvSpPr/>
      </dsp:nvSpPr>
      <dsp:spPr>
        <a:xfrm>
          <a:off x="2027053" y="2866449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Методика подразумевает совершение действий для достижения цели</a:t>
          </a:r>
          <a:endParaRPr lang="ru-RU" sz="2100" kern="1200" dirty="0"/>
        </a:p>
      </dsp:txBody>
      <dsp:txXfrm>
        <a:off x="2131672" y="2971068"/>
        <a:ext cx="1933902" cy="1933902"/>
      </dsp:txXfrm>
    </dsp:sp>
    <dsp:sp modelId="{9139A287-AB87-442F-8DCA-5D5976843D53}">
      <dsp:nvSpPr>
        <dsp:cNvPr id="0" name=""/>
        <dsp:cNvSpPr/>
      </dsp:nvSpPr>
      <dsp:spPr>
        <a:xfrm>
          <a:off x="4545242" y="2866449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Некоторым людям больше подходит спонтанное планирование</a:t>
          </a:r>
          <a:endParaRPr lang="ru-RU" sz="2100" kern="1200" dirty="0"/>
        </a:p>
      </dsp:txBody>
      <dsp:txXfrm>
        <a:off x="4649861" y="2971068"/>
        <a:ext cx="1933902" cy="1933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89646-9DC3-47FA-98EF-C84C6C24D6FF}">
      <dsp:nvSpPr>
        <dsp:cNvPr id="0" name=""/>
        <dsp:cNvSpPr/>
      </dsp:nvSpPr>
      <dsp:spPr>
        <a:xfrm>
          <a:off x="-5464661" y="-836720"/>
          <a:ext cx="6506700" cy="6506700"/>
        </a:xfrm>
        <a:prstGeom prst="blockArc">
          <a:avLst>
            <a:gd name="adj1" fmla="val 18900000"/>
            <a:gd name="adj2" fmla="val 2700000"/>
            <a:gd name="adj3" fmla="val 33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13D8BD-6455-460A-9B6C-4F06470CC9D0}">
      <dsp:nvSpPr>
        <dsp:cNvPr id="0" name=""/>
        <dsp:cNvSpPr/>
      </dsp:nvSpPr>
      <dsp:spPr>
        <a:xfrm>
          <a:off x="455622" y="301982"/>
          <a:ext cx="1122200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идентификация всех организационных единиц</a:t>
          </a:r>
          <a:endParaRPr lang="ru-RU" sz="2000" b="1" kern="1200" dirty="0"/>
        </a:p>
      </dsp:txBody>
      <dsp:txXfrm>
        <a:off x="455622" y="301982"/>
        <a:ext cx="11222002" cy="604350"/>
      </dsp:txXfrm>
    </dsp:sp>
    <dsp:sp modelId="{84647675-F23D-4822-8D12-3BF13C95C132}">
      <dsp:nvSpPr>
        <dsp:cNvPr id="0" name=""/>
        <dsp:cNvSpPr/>
      </dsp:nvSpPr>
      <dsp:spPr>
        <a:xfrm>
          <a:off x="77903" y="226438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610C6-3165-477D-B54F-858C1AC56E53}">
      <dsp:nvSpPr>
        <dsp:cNvPr id="0" name=""/>
        <dsp:cNvSpPr/>
      </dsp:nvSpPr>
      <dsp:spPr>
        <a:xfrm>
          <a:off x="888682" y="1208218"/>
          <a:ext cx="1078894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ролей участников проекта и их взаимодействия</a:t>
          </a:r>
          <a:endParaRPr lang="ru-RU" sz="2000" b="1" kern="1200" dirty="0"/>
        </a:p>
      </dsp:txBody>
      <dsp:txXfrm>
        <a:off x="888682" y="1208218"/>
        <a:ext cx="10788942" cy="604350"/>
      </dsp:txXfrm>
    </dsp:sp>
    <dsp:sp modelId="{67EE6A1F-CA1C-4715-A46E-52B30733F1FD}">
      <dsp:nvSpPr>
        <dsp:cNvPr id="0" name=""/>
        <dsp:cNvSpPr/>
      </dsp:nvSpPr>
      <dsp:spPr>
        <a:xfrm>
          <a:off x="510963" y="1132674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E81B5-B38E-4440-BB0B-5CFD1F6EE2F3}">
      <dsp:nvSpPr>
        <dsp:cNvPr id="0" name=""/>
        <dsp:cNvSpPr/>
      </dsp:nvSpPr>
      <dsp:spPr>
        <a:xfrm>
          <a:off x="1021597" y="2114454"/>
          <a:ext cx="10656027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ответственности и полномочий</a:t>
          </a:r>
          <a:endParaRPr lang="ru-RU" sz="2000" b="1" kern="1200" dirty="0"/>
        </a:p>
      </dsp:txBody>
      <dsp:txXfrm>
        <a:off x="1021597" y="2114454"/>
        <a:ext cx="10656027" cy="604350"/>
      </dsp:txXfrm>
    </dsp:sp>
    <dsp:sp modelId="{50D7B97D-061D-438A-9C65-4AF83C188197}">
      <dsp:nvSpPr>
        <dsp:cNvPr id="0" name=""/>
        <dsp:cNvSpPr/>
      </dsp:nvSpPr>
      <dsp:spPr>
        <a:xfrm>
          <a:off x="643877" y="2038910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81B659-6235-478B-805E-61F7E49EA135}">
      <dsp:nvSpPr>
        <dsp:cNvPr id="0" name=""/>
        <dsp:cNvSpPr/>
      </dsp:nvSpPr>
      <dsp:spPr>
        <a:xfrm>
          <a:off x="888682" y="3020690"/>
          <a:ext cx="1078894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распределение ответственности и полномочий между организационными единицами структуры</a:t>
          </a:r>
          <a:endParaRPr lang="ru-RU" sz="2000" b="1" kern="1200" dirty="0"/>
        </a:p>
      </dsp:txBody>
      <dsp:txXfrm>
        <a:off x="888682" y="3020690"/>
        <a:ext cx="10788942" cy="604350"/>
      </dsp:txXfrm>
    </dsp:sp>
    <dsp:sp modelId="{319075BD-1D97-48C0-8F3D-E9B583464B58}">
      <dsp:nvSpPr>
        <dsp:cNvPr id="0" name=""/>
        <dsp:cNvSpPr/>
      </dsp:nvSpPr>
      <dsp:spPr>
        <a:xfrm>
          <a:off x="510963" y="2945146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A0A7D-593D-4464-A6DE-2E1A7302FD08}">
      <dsp:nvSpPr>
        <dsp:cNvPr id="0" name=""/>
        <dsp:cNvSpPr/>
      </dsp:nvSpPr>
      <dsp:spPr>
        <a:xfrm>
          <a:off x="455622" y="3926926"/>
          <a:ext cx="1122200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разработка инструкций, регламентирующих взаимодействие в структуре и рабочие процедуры</a:t>
          </a:r>
          <a:endParaRPr lang="ru-RU" sz="2000" b="1" kern="1200" dirty="0"/>
        </a:p>
      </dsp:txBody>
      <dsp:txXfrm>
        <a:off x="455622" y="3926926"/>
        <a:ext cx="11222002" cy="604350"/>
      </dsp:txXfrm>
    </dsp:sp>
    <dsp:sp modelId="{882FBBD0-DF92-433B-8980-FDE87A61CE68}">
      <dsp:nvSpPr>
        <dsp:cNvPr id="0" name=""/>
        <dsp:cNvSpPr/>
      </dsp:nvSpPr>
      <dsp:spPr>
        <a:xfrm>
          <a:off x="77903" y="3851382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E47353A-F2FF-4CE3-B081-EFC3F3552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C0437A-7E25-4A21-B8E2-19AE198253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4D5A58-9153-4AE5-932F-77DDF82068D0}" type="datetime1">
              <a:rPr lang="ru-RU" smtClean="0"/>
              <a:t>10.01.2022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C904D04-FFAF-497D-9874-C216B1845E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8D72E0F0-79A1-44F5-B5C1-6D52156648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4C1781E-95AB-4EB5-B730-87A2D1E4E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973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6733344-DA19-4CA3-8440-ECE2E9691980}" type="datetime1">
              <a:rPr lang="ru-RU" noProof="0" smtClean="0"/>
              <a:t>10.01.2022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13BD131-499C-46F9-A30E-AFCC6C068DA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008537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Перечисляя участников проекта, разделяйте их запятыми или маркерами.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478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Каковы правила и законы вашей колонии? Подумайте, что помогает поселенцам оставаться в безопасности и вести здоровую, счастливую жизнь.</a:t>
            </a:r>
          </a:p>
          <a:p>
            <a:pPr rtl="0"/>
            <a:endParaRPr lang="ru-RU"/>
          </a:p>
          <a:p>
            <a:pPr rtl="0"/>
            <a:r>
              <a:rPr lang="ru-RU"/>
              <a:t>В каждой фигуре: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укажите название правила или закона;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опишите, почему этот закон важен для колонии и поселенцев;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объясните последствия нарушения этого правила или закона.</a:t>
            </a:r>
          </a:p>
          <a:p>
            <a:pPr rtl="0"/>
            <a:endParaRPr lang="ru-RU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Чтобы добавить фигуры, сначала щелкните последнюю фигуру, а затем выберите "Работа с рисунками SmartArt" -&gt; "Дизайн" -&gt; "Добавить фигуру после".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104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190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277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93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048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117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024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13BD131-499C-46F9-A30E-AFCC6C068DAF}" type="slidenum">
              <a:rPr lang="ru-RU" noProof="0" smtClean="0"/>
              <a:t>33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0690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Вставьте карту колонии (нарисуйте ее, начертите от руки или создайте в PPT — проявите свои творческие способности!)</a:t>
            </a:r>
          </a:p>
          <a:p>
            <a:pPr rtl="0"/>
            <a:endParaRPr lang="ru-RU"/>
          </a:p>
          <a:p>
            <a:pPr rtl="0"/>
            <a:r>
              <a:rPr lang="ru-RU"/>
              <a:t>Используйте команду "Вставка" -&gt; "Рисунки" для вставки фотографий.</a:t>
            </a:r>
          </a:p>
          <a:p>
            <a:pPr rtl="0"/>
            <a:r>
              <a:rPr lang="ru-RU"/>
              <a:t>Используйте команду "Рисовать" для цифрового рукописного ввода.</a:t>
            </a:r>
          </a:p>
          <a:p>
            <a:pPr rtl="0"/>
            <a:r>
              <a:rPr lang="ru-RU"/>
              <a:t>Используйте команду "Вставка" -&gt; "Фигуры", если вы хотите создать ее в PPT.</a:t>
            </a:r>
          </a:p>
          <a:p>
            <a:pPr rtl="0"/>
            <a:endParaRPr lang="ru-RU"/>
          </a:p>
          <a:p>
            <a:pPr rtl="0"/>
            <a:r>
              <a:rPr lang="ru-RU"/>
              <a:t>Все горы, города и деревни, водоемы и водоводы, достопримечательности и другие элементы должны быть четко отмечены.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329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13BD131-499C-46F9-A30E-AFCC6C068DAF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15423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приведенными выше вопросами и дайте на них ответы.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экономики и торговли?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86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Используйте элементы SmartArt, чтобы определить структуру правительства и руководства: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руководит колонией (исполнительная власть)? Каковы обязанности этих людей?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принимает законы (законодательная власть)?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обеспечивает соблюдение правил (судебная власть)?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Существуют ли другие ветви правительства? Если да, то что это за ветви и какие функции они исполняют?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ru-RU"/>
              <a:t>Чтобы добавить фигуры, сначала щелкните фигуру слева, а затем выберите "Работа с рисунками SmartArt" -&gt; "Дизайн" -&gt; "Добавить фигуру после".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ru-RU"/>
              <a:t>Повторите эти действия для фигуры справа.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endParaRPr lang="ru-RU"/>
          </a:p>
          <a:p>
            <a:pPr marL="0" lvl="0" indent="0" rtl="0">
              <a:buFont typeface="Arial" panose="020B0604020202020204" pitchFamily="34" charset="0"/>
              <a:buNone/>
            </a:pPr>
            <a:r>
              <a:rPr lang="ru-RU"/>
              <a:t>Вы также можете переименовать ветви!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234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Каковы правила и законы вашей колонии? Подумайте, что помогает поселенцам оставаться в безопасности и вести здоровую, счастливую жизнь.</a:t>
            </a:r>
          </a:p>
          <a:p>
            <a:pPr rtl="0"/>
            <a:endParaRPr lang="ru-RU"/>
          </a:p>
          <a:p>
            <a:pPr rtl="0"/>
            <a:r>
              <a:rPr lang="ru-RU"/>
              <a:t>В каждой фигуре: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укажите название правила или закона;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опишите, почему этот закон важен для колонии и поселенцев;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объясните последствия нарушения этого правила или закона.</a:t>
            </a:r>
          </a:p>
          <a:p>
            <a:pPr rtl="0"/>
            <a:endParaRPr lang="ru-RU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Чтобы добавить фигуры, сначала щелкните последнюю фигуру, а затем выберите "Работа с рисунками SmartArt" -&gt; "Дизайн" -&gt; "Добавить фигуру после".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43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946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 называется гимн вашей колонии? </a:t>
            </a:r>
          </a:p>
          <a:p>
            <a:pPr rtl="0"/>
            <a:endParaRPr lang="ru-RU"/>
          </a:p>
          <a:p>
            <a:pPr rtl="0"/>
            <a:r>
              <a:rPr lang="ru-RU"/>
              <a:t>Напишите текст песни, а если вас посетило вдохновение, используйте компьютерную программу или живые инструменты, чтобы записать к ней музыку!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Чтобы вставить звуковой файл, нажмите "Запись" -&gt; "Звук" -&gt; "Звуковой файл на моем компьютере" и выберите файл.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325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63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4BECC0D0-8CDD-4D07-AD6D-C068B70D810D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002126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1C7784A8-B80A-48F0-B5C6-DD9395FBFCC4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705796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460530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3338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3" y="2621849"/>
            <a:ext cx="9195593" cy="340430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6096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B3CED86B-1675-4502-81E2-29470C91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18494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5" name="Объект 3">
            <a:extLst>
              <a:ext uri="{FF2B5EF4-FFF2-40B4-BE49-F238E27FC236}">
                <a16:creationId xmlns:a16="http://schemas.microsoft.com/office/drawing/2014/main" id="{6B321C66-0786-4114-8D84-352D88D94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47301"/>
            <a:ext cx="5157787" cy="314236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6" name="Текст 4">
            <a:extLst>
              <a:ext uri="{FF2B5EF4-FFF2-40B4-BE49-F238E27FC236}">
                <a16:creationId xmlns:a16="http://schemas.microsoft.com/office/drawing/2014/main" id="{8B189B09-DC60-4BD7-ACA7-13DDE9E0F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218494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7" name="Объект 5">
            <a:extLst>
              <a:ext uri="{FF2B5EF4-FFF2-40B4-BE49-F238E27FC236}">
                <a16:creationId xmlns:a16="http://schemas.microsoft.com/office/drawing/2014/main" id="{719BE1EB-4126-4D9C-9A27-D8AA795B0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7301"/>
            <a:ext cx="5183188" cy="314236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87982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47217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DCF0D3-B035-4370-AF75-8F68471253A5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Рисунок 2">
            <a:extLst>
              <a:ext uri="{FF2B5EF4-FFF2-40B4-BE49-F238E27FC236}">
                <a16:creationId xmlns:a16="http://schemas.microsoft.com/office/drawing/2014/main" id="{D4EB48B4-8AD9-4F11-89AF-BD12EA589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4672" y="813816"/>
            <a:ext cx="7498080" cy="45720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D31FDF18-13E5-4AD8-9512-81D8CF87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1" y="5385816"/>
            <a:ext cx="7498080" cy="484632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32816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0AF813-CDB9-438D-B5A0-36EDD179D8E6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FEE379EE-5441-4454-9D47-873DDEB94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811782"/>
            <a:ext cx="7493278" cy="457368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85A7519E-9093-47E3-8322-B4A5761E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2089" y="5385464"/>
            <a:ext cx="7493279" cy="4831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8021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509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(черный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261938" y="0"/>
            <a:ext cx="4360863" cy="6843713"/>
            <a:chOff x="261938" y="0"/>
            <a:chExt cx="4360863" cy="6843713"/>
          </a:xfrm>
        </p:grpSpPr>
        <p:sp>
          <p:nvSpPr>
            <p:cNvPr id="87" name="Полилиния 11"/>
            <p:cNvSpPr/>
            <p:nvPr userDrawn="1"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49FDF-E7B0-4A57-9F67-6F5D2C82F1E7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369605" y="1879719"/>
            <a:ext cx="4937664" cy="3297318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1957388" y="4621333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3" name="Полилиния: фигура 42">
            <a:extLst>
              <a:ext uri="{FF2B5EF4-FFF2-40B4-BE49-F238E27FC236}">
                <a16:creationId xmlns:a16="http://schemas.microsoft.com/office/drawing/2014/main" id="{4463ED2E-F436-4C78-9D09-ECC568CAECBB}"/>
              </a:ext>
            </a:extLst>
          </p:cNvPr>
          <p:cNvSpPr>
            <a:spLocks/>
          </p:cNvSpPr>
          <p:nvPr userDrawn="1"/>
        </p:nvSpPr>
        <p:spPr bwMode="auto">
          <a:xfrm flipH="1">
            <a:off x="3407031" y="0"/>
            <a:ext cx="8784969" cy="6858000"/>
          </a:xfrm>
          <a:custGeom>
            <a:avLst/>
            <a:gdLst>
              <a:gd name="connsiteX0" fmla="*/ 5588301 w 8784969"/>
              <a:gd name="connsiteY0" fmla="*/ 0 h 6858000"/>
              <a:gd name="connsiteX1" fmla="*/ 1468988 w 8784969"/>
              <a:gd name="connsiteY1" fmla="*/ 0 h 6858000"/>
              <a:gd name="connsiteX2" fmla="*/ 1156162 w 8784969"/>
              <a:gd name="connsiteY2" fmla="*/ 199232 h 6858000"/>
              <a:gd name="connsiteX3" fmla="*/ 847304 w 8784969"/>
              <a:gd name="connsiteY3" fmla="*/ 429068 h 6858000"/>
              <a:gd name="connsiteX4" fmla="*/ 578156 w 8784969"/>
              <a:gd name="connsiteY4" fmla="*/ 691737 h 6858000"/>
              <a:gd name="connsiteX5" fmla="*/ 331069 w 8784969"/>
              <a:gd name="connsiteY5" fmla="*/ 987239 h 6858000"/>
              <a:gd name="connsiteX6" fmla="*/ 119280 w 8784969"/>
              <a:gd name="connsiteY6" fmla="*/ 1321048 h 6858000"/>
              <a:gd name="connsiteX7" fmla="*/ 0 w 8784969"/>
              <a:gd name="connsiteY7" fmla="*/ 1557746 h 6858000"/>
              <a:gd name="connsiteX8" fmla="*/ 0 w 8784969"/>
              <a:gd name="connsiteY8" fmla="*/ 4538060 h 6858000"/>
              <a:gd name="connsiteX9" fmla="*/ 57509 w 8784969"/>
              <a:gd name="connsiteY9" fmla="*/ 4686493 h 6858000"/>
              <a:gd name="connsiteX10" fmla="*/ 247236 w 8784969"/>
              <a:gd name="connsiteY10" fmla="*/ 5069552 h 6858000"/>
              <a:gd name="connsiteX11" fmla="*/ 481086 w 8784969"/>
              <a:gd name="connsiteY11" fmla="*/ 5419777 h 6858000"/>
              <a:gd name="connsiteX12" fmla="*/ 741410 w 8784969"/>
              <a:gd name="connsiteY12" fmla="*/ 5726224 h 6858000"/>
              <a:gd name="connsiteX13" fmla="*/ 1023795 w 8784969"/>
              <a:gd name="connsiteY13" fmla="*/ 5999838 h 6858000"/>
              <a:gd name="connsiteX14" fmla="*/ 1332653 w 8784969"/>
              <a:gd name="connsiteY14" fmla="*/ 6251562 h 6858000"/>
              <a:gd name="connsiteX15" fmla="*/ 1650336 w 8784969"/>
              <a:gd name="connsiteY15" fmla="*/ 6470453 h 6858000"/>
              <a:gd name="connsiteX16" fmla="*/ 1976844 w 8784969"/>
              <a:gd name="connsiteY16" fmla="*/ 6645566 h 6858000"/>
              <a:gd name="connsiteX17" fmla="*/ 2321000 w 8784969"/>
              <a:gd name="connsiteY17" fmla="*/ 6804261 h 6858000"/>
              <a:gd name="connsiteX18" fmla="*/ 2460016 w 8784969"/>
              <a:gd name="connsiteY18" fmla="*/ 6858000 h 6858000"/>
              <a:gd name="connsiteX19" fmla="*/ 6444063 w 8784969"/>
              <a:gd name="connsiteY19" fmla="*/ 6858000 h 6858000"/>
              <a:gd name="connsiteX20" fmla="*/ 6733266 w 8784969"/>
              <a:gd name="connsiteY20" fmla="*/ 6744066 h 6858000"/>
              <a:gd name="connsiteX21" fmla="*/ 7099484 w 8784969"/>
              <a:gd name="connsiteY21" fmla="*/ 6585371 h 6858000"/>
              <a:gd name="connsiteX22" fmla="*/ 7439228 w 8784969"/>
              <a:gd name="connsiteY22" fmla="*/ 6382897 h 6858000"/>
              <a:gd name="connsiteX23" fmla="*/ 7756911 w 8784969"/>
              <a:gd name="connsiteY23" fmla="*/ 6147589 h 6858000"/>
              <a:gd name="connsiteX24" fmla="*/ 8052533 w 8784969"/>
              <a:gd name="connsiteY24" fmla="*/ 5868503 h 6858000"/>
              <a:gd name="connsiteX25" fmla="*/ 8299620 w 8784969"/>
              <a:gd name="connsiteY25" fmla="*/ 5562056 h 6858000"/>
              <a:gd name="connsiteX26" fmla="*/ 8405514 w 8784969"/>
              <a:gd name="connsiteY26" fmla="*/ 5386944 h 6858000"/>
              <a:gd name="connsiteX27" fmla="*/ 8502584 w 8784969"/>
              <a:gd name="connsiteY27" fmla="*/ 5200886 h 6858000"/>
              <a:gd name="connsiteX28" fmla="*/ 8582005 w 8784969"/>
              <a:gd name="connsiteY28" fmla="*/ 5009357 h 6858000"/>
              <a:gd name="connsiteX29" fmla="*/ 8652601 w 8784969"/>
              <a:gd name="connsiteY29" fmla="*/ 4806883 h 6858000"/>
              <a:gd name="connsiteX30" fmla="*/ 8714373 w 8784969"/>
              <a:gd name="connsiteY30" fmla="*/ 4571576 h 6858000"/>
              <a:gd name="connsiteX31" fmla="*/ 8749671 w 8784969"/>
              <a:gd name="connsiteY31" fmla="*/ 4352685 h 6858000"/>
              <a:gd name="connsiteX32" fmla="*/ 8771732 w 8784969"/>
              <a:gd name="connsiteY32" fmla="*/ 4106433 h 6858000"/>
              <a:gd name="connsiteX33" fmla="*/ 8784969 w 8784969"/>
              <a:gd name="connsiteY33" fmla="*/ 3843764 h 6858000"/>
              <a:gd name="connsiteX34" fmla="*/ 8758495 w 8784969"/>
              <a:gd name="connsiteY34" fmla="*/ 3597512 h 6858000"/>
              <a:gd name="connsiteX35" fmla="*/ 8714373 w 8784969"/>
              <a:gd name="connsiteY35" fmla="*/ 3345787 h 6858000"/>
              <a:gd name="connsiteX36" fmla="*/ 8652601 w 8784969"/>
              <a:gd name="connsiteY36" fmla="*/ 3115952 h 6858000"/>
              <a:gd name="connsiteX37" fmla="*/ 8582005 w 8784969"/>
              <a:gd name="connsiteY37" fmla="*/ 2880644 h 6858000"/>
              <a:gd name="connsiteX38" fmla="*/ 8502584 w 8784969"/>
              <a:gd name="connsiteY38" fmla="*/ 2645337 h 6858000"/>
              <a:gd name="connsiteX39" fmla="*/ 8405514 w 8784969"/>
              <a:gd name="connsiteY39" fmla="*/ 2426446 h 6858000"/>
              <a:gd name="connsiteX40" fmla="*/ 8290795 w 8784969"/>
              <a:gd name="connsiteY40" fmla="*/ 2223972 h 6858000"/>
              <a:gd name="connsiteX41" fmla="*/ 8171664 w 8784969"/>
              <a:gd name="connsiteY41" fmla="*/ 2021498 h 6858000"/>
              <a:gd name="connsiteX42" fmla="*/ 7889279 w 8784969"/>
              <a:gd name="connsiteY42" fmla="*/ 1643911 h 6858000"/>
              <a:gd name="connsiteX43" fmla="*/ 7571596 w 8784969"/>
              <a:gd name="connsiteY43" fmla="*/ 1277269 h 6858000"/>
              <a:gd name="connsiteX44" fmla="*/ 7218615 w 8784969"/>
              <a:gd name="connsiteY44" fmla="*/ 954406 h 6858000"/>
              <a:gd name="connsiteX45" fmla="*/ 6839160 w 8784969"/>
              <a:gd name="connsiteY45" fmla="*/ 664375 h 6858000"/>
              <a:gd name="connsiteX46" fmla="*/ 6428820 w 8784969"/>
              <a:gd name="connsiteY46" fmla="*/ 418123 h 6858000"/>
              <a:gd name="connsiteX47" fmla="*/ 6005242 w 8784969"/>
              <a:gd name="connsiteY47" fmla="*/ 1828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784969" h="6858000">
                <a:moveTo>
                  <a:pt x="5588301" y="0"/>
                </a:moveTo>
                <a:lnTo>
                  <a:pt x="1468988" y="0"/>
                </a:lnTo>
                <a:lnTo>
                  <a:pt x="1156162" y="199232"/>
                </a:lnTo>
                <a:lnTo>
                  <a:pt x="847304" y="429068"/>
                </a:lnTo>
                <a:lnTo>
                  <a:pt x="578156" y="691737"/>
                </a:lnTo>
                <a:lnTo>
                  <a:pt x="331069" y="987239"/>
                </a:lnTo>
                <a:lnTo>
                  <a:pt x="119280" y="1321048"/>
                </a:lnTo>
                <a:lnTo>
                  <a:pt x="0" y="1557746"/>
                </a:lnTo>
                <a:lnTo>
                  <a:pt x="0" y="4538060"/>
                </a:lnTo>
                <a:lnTo>
                  <a:pt x="57509" y="4686493"/>
                </a:lnTo>
                <a:lnTo>
                  <a:pt x="247236" y="5069552"/>
                </a:lnTo>
                <a:lnTo>
                  <a:pt x="481086" y="5419777"/>
                </a:lnTo>
                <a:lnTo>
                  <a:pt x="741410" y="5726224"/>
                </a:lnTo>
                <a:lnTo>
                  <a:pt x="1023795" y="5999838"/>
                </a:lnTo>
                <a:lnTo>
                  <a:pt x="1332653" y="6251562"/>
                </a:lnTo>
                <a:lnTo>
                  <a:pt x="1650336" y="6470453"/>
                </a:lnTo>
                <a:lnTo>
                  <a:pt x="1976844" y="6645566"/>
                </a:lnTo>
                <a:lnTo>
                  <a:pt x="2321000" y="6804261"/>
                </a:lnTo>
                <a:lnTo>
                  <a:pt x="2460016" y="6858000"/>
                </a:lnTo>
                <a:lnTo>
                  <a:pt x="6444063" y="6858000"/>
                </a:lnTo>
                <a:lnTo>
                  <a:pt x="6733266" y="6744066"/>
                </a:lnTo>
                <a:lnTo>
                  <a:pt x="7099484" y="6585371"/>
                </a:lnTo>
                <a:lnTo>
                  <a:pt x="7439228" y="6382897"/>
                </a:lnTo>
                <a:lnTo>
                  <a:pt x="7756911" y="6147589"/>
                </a:lnTo>
                <a:lnTo>
                  <a:pt x="8052533" y="5868503"/>
                </a:lnTo>
                <a:lnTo>
                  <a:pt x="8299620" y="5562056"/>
                </a:lnTo>
                <a:lnTo>
                  <a:pt x="8405514" y="5386944"/>
                </a:lnTo>
                <a:lnTo>
                  <a:pt x="8502584" y="5200886"/>
                </a:lnTo>
                <a:lnTo>
                  <a:pt x="8582005" y="5009357"/>
                </a:lnTo>
                <a:lnTo>
                  <a:pt x="8652601" y="4806883"/>
                </a:lnTo>
                <a:lnTo>
                  <a:pt x="8714373" y="4571576"/>
                </a:lnTo>
                <a:lnTo>
                  <a:pt x="8749671" y="4352685"/>
                </a:lnTo>
                <a:lnTo>
                  <a:pt x="8771732" y="4106433"/>
                </a:lnTo>
                <a:lnTo>
                  <a:pt x="8784969" y="3843764"/>
                </a:lnTo>
                <a:lnTo>
                  <a:pt x="8758495" y="3597512"/>
                </a:lnTo>
                <a:lnTo>
                  <a:pt x="8714373" y="3345787"/>
                </a:lnTo>
                <a:lnTo>
                  <a:pt x="8652601" y="3115952"/>
                </a:lnTo>
                <a:lnTo>
                  <a:pt x="8582005" y="2880644"/>
                </a:lnTo>
                <a:lnTo>
                  <a:pt x="8502584" y="2645337"/>
                </a:lnTo>
                <a:lnTo>
                  <a:pt x="8405514" y="2426446"/>
                </a:lnTo>
                <a:lnTo>
                  <a:pt x="8290795" y="2223972"/>
                </a:lnTo>
                <a:lnTo>
                  <a:pt x="8171664" y="2021498"/>
                </a:lnTo>
                <a:lnTo>
                  <a:pt x="7889279" y="1643911"/>
                </a:lnTo>
                <a:lnTo>
                  <a:pt x="7571596" y="1277269"/>
                </a:lnTo>
                <a:lnTo>
                  <a:pt x="7218615" y="954406"/>
                </a:lnTo>
                <a:lnTo>
                  <a:pt x="6839160" y="664375"/>
                </a:lnTo>
                <a:lnTo>
                  <a:pt x="6428820" y="418123"/>
                </a:lnTo>
                <a:lnTo>
                  <a:pt x="6005242" y="18281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9245B68-D7BE-4D62-BC2B-4D5729E5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82" y="2325648"/>
            <a:ext cx="3498667" cy="2456485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AD30D061-37A7-4261-B0A0-8ADD86394B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0638" y="838986"/>
            <a:ext cx="6292850" cy="524130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41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Рисунок 34">
            <a:extLst>
              <a:ext uri="{FF2B5EF4-FFF2-40B4-BE49-F238E27FC236}">
                <a16:creationId xmlns:a16="http://schemas.microsoft.com/office/drawing/2014/main" id="{9B7E1CAD-48B4-45E8-AC71-7B4CEEB5AE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25492" y="0"/>
            <a:ext cx="9366509" cy="6843713"/>
          </a:xfrm>
          <a:custGeom>
            <a:avLst/>
            <a:gdLst>
              <a:gd name="connsiteX0" fmla="*/ 3149894 w 9366509"/>
              <a:gd name="connsiteY0" fmla="*/ 0 h 6843713"/>
              <a:gd name="connsiteX1" fmla="*/ 7207729 w 9366509"/>
              <a:gd name="connsiteY1" fmla="*/ 0 h 6843713"/>
              <a:gd name="connsiteX2" fmla="*/ 7728853 w 9366509"/>
              <a:gd name="connsiteY2" fmla="*/ 155329 h 6843713"/>
              <a:gd name="connsiteX3" fmla="*/ 8323783 w 9366509"/>
              <a:gd name="connsiteY3" fmla="*/ 374392 h 6843713"/>
              <a:gd name="connsiteX4" fmla="*/ 8907061 w 9366509"/>
              <a:gd name="connsiteY4" fmla="*/ 651838 h 6843713"/>
              <a:gd name="connsiteX5" fmla="*/ 9366509 w 9366509"/>
              <a:gd name="connsiteY5" fmla="*/ 893714 h 6843713"/>
              <a:gd name="connsiteX6" fmla="*/ 9366509 w 9366509"/>
              <a:gd name="connsiteY6" fmla="*/ 6843713 h 6843713"/>
              <a:gd name="connsiteX7" fmla="*/ 768249 w 9366509"/>
              <a:gd name="connsiteY7" fmla="*/ 6843713 h 6843713"/>
              <a:gd name="connsiteX8" fmla="*/ 607301 w 9366509"/>
              <a:gd name="connsiteY8" fmla="*/ 6560777 h 6843713"/>
              <a:gd name="connsiteX9" fmla="*/ 362142 w 9366509"/>
              <a:gd name="connsiteY9" fmla="*/ 6023419 h 6843713"/>
              <a:gd name="connsiteX10" fmla="*/ 179684 w 9366509"/>
              <a:gd name="connsiteY10" fmla="*/ 5425444 h 6843713"/>
              <a:gd name="connsiteX11" fmla="*/ 101216 w 9366509"/>
              <a:gd name="connsiteY11" fmla="*/ 5125898 h 6843713"/>
              <a:gd name="connsiteX12" fmla="*/ 56781 w 9366509"/>
              <a:gd name="connsiteY12" fmla="*/ 4824862 h 6843713"/>
              <a:gd name="connsiteX13" fmla="*/ 12346 w 9366509"/>
              <a:gd name="connsiteY13" fmla="*/ 4523826 h 6843713"/>
              <a:gd name="connsiteX14" fmla="*/ 0 w 9366509"/>
              <a:gd name="connsiteY14" fmla="*/ 4241811 h 6843713"/>
              <a:gd name="connsiteX15" fmla="*/ 4521 w 9366509"/>
              <a:gd name="connsiteY15" fmla="*/ 3955653 h 6843713"/>
              <a:gd name="connsiteX16" fmla="*/ 37551 w 9366509"/>
              <a:gd name="connsiteY16" fmla="*/ 3671651 h 6843713"/>
              <a:gd name="connsiteX17" fmla="*/ 74160 w 9366509"/>
              <a:gd name="connsiteY17" fmla="*/ 3404515 h 6843713"/>
              <a:gd name="connsiteX18" fmla="*/ 125842 w 9366509"/>
              <a:gd name="connsiteY18" fmla="*/ 3157143 h 6843713"/>
              <a:gd name="connsiteX19" fmla="*/ 277270 w 9366509"/>
              <a:gd name="connsiteY19" fmla="*/ 2656892 h 6843713"/>
              <a:gd name="connsiteX20" fmla="*/ 495711 w 9366509"/>
              <a:gd name="connsiteY20" fmla="*/ 2194559 h 6843713"/>
              <a:gd name="connsiteX21" fmla="*/ 760273 w 9366509"/>
              <a:gd name="connsiteY21" fmla="*/ 1747229 h 6843713"/>
              <a:gd name="connsiteX22" fmla="*/ 1075575 w 9366509"/>
              <a:gd name="connsiteY22" fmla="*/ 1355549 h 6843713"/>
              <a:gd name="connsiteX23" fmla="*/ 1423710 w 9366509"/>
              <a:gd name="connsiteY23" fmla="*/ 999879 h 6843713"/>
              <a:gd name="connsiteX24" fmla="*/ 1821693 w 9366509"/>
              <a:gd name="connsiteY24" fmla="*/ 679475 h 6843713"/>
              <a:gd name="connsiteX25" fmla="*/ 2252508 w 9366509"/>
              <a:gd name="connsiteY25" fmla="*/ 395080 h 6843713"/>
              <a:gd name="connsiteX26" fmla="*/ 2717049 w 9366509"/>
              <a:gd name="connsiteY26" fmla="*/ 167081 h 684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366509" h="6843713">
                <a:moveTo>
                  <a:pt x="3149894" y="0"/>
                </a:moveTo>
                <a:lnTo>
                  <a:pt x="7207729" y="0"/>
                </a:lnTo>
                <a:lnTo>
                  <a:pt x="7728853" y="155329"/>
                </a:lnTo>
                <a:lnTo>
                  <a:pt x="8323783" y="374392"/>
                </a:lnTo>
                <a:lnTo>
                  <a:pt x="8907061" y="651838"/>
                </a:lnTo>
                <a:lnTo>
                  <a:pt x="9366509" y="893714"/>
                </a:lnTo>
                <a:lnTo>
                  <a:pt x="9366509" y="6843713"/>
                </a:lnTo>
                <a:lnTo>
                  <a:pt x="768249" y="6843713"/>
                </a:lnTo>
                <a:lnTo>
                  <a:pt x="607301" y="6560777"/>
                </a:lnTo>
                <a:lnTo>
                  <a:pt x="362142" y="6023419"/>
                </a:lnTo>
                <a:lnTo>
                  <a:pt x="179684" y="5425444"/>
                </a:lnTo>
                <a:lnTo>
                  <a:pt x="101216" y="5125898"/>
                </a:lnTo>
                <a:lnTo>
                  <a:pt x="56781" y="4824862"/>
                </a:lnTo>
                <a:lnTo>
                  <a:pt x="12346" y="4523826"/>
                </a:lnTo>
                <a:lnTo>
                  <a:pt x="0" y="4241811"/>
                </a:lnTo>
                <a:lnTo>
                  <a:pt x="4521" y="3955653"/>
                </a:lnTo>
                <a:lnTo>
                  <a:pt x="37551" y="3671651"/>
                </a:lnTo>
                <a:lnTo>
                  <a:pt x="74160" y="3404515"/>
                </a:lnTo>
                <a:lnTo>
                  <a:pt x="125842" y="3157143"/>
                </a:lnTo>
                <a:lnTo>
                  <a:pt x="277270" y="2656892"/>
                </a:lnTo>
                <a:lnTo>
                  <a:pt x="495711" y="2194559"/>
                </a:lnTo>
                <a:lnTo>
                  <a:pt x="760273" y="1747229"/>
                </a:lnTo>
                <a:lnTo>
                  <a:pt x="1075575" y="1355549"/>
                </a:lnTo>
                <a:lnTo>
                  <a:pt x="1423710" y="999879"/>
                </a:lnTo>
                <a:lnTo>
                  <a:pt x="1821693" y="679475"/>
                </a:lnTo>
                <a:lnTo>
                  <a:pt x="2252508" y="395080"/>
                </a:lnTo>
                <a:lnTo>
                  <a:pt x="2717049" y="16708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A3F758-069B-41AC-84EC-FC00395EBD04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97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B7A8DADA-A3F9-464A-B9BA-25A365C1AC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00216F6A-AB47-4B4B-9DD2-361F771E61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39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изображен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0D4343E1-2980-4553-8C60-26A8B5828B9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0856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8" name="Рисунок 3">
            <a:extLst>
              <a:ext uri="{FF2B5EF4-FFF2-40B4-BE49-F238E27FC236}">
                <a16:creationId xmlns:a16="http://schemas.microsoft.com/office/drawing/2014/main" id="{846F92BA-F8BE-4831-B110-5971C889D4C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86327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9" name="Рисунок 3">
            <a:extLst>
              <a:ext uri="{FF2B5EF4-FFF2-40B4-BE49-F238E27FC236}">
                <a16:creationId xmlns:a16="http://schemas.microsoft.com/office/drawing/2014/main" id="{AE359D84-4C76-4CD0-B624-6DF850A10C4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55931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E4E82A4-1189-4AC3-95D5-D2435A63BE1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5703E44-581C-4B41-9496-94E20343DF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55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числ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79785-C0BE-4E41-8D36-410A00E0B77C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0" y="4134156"/>
            <a:ext cx="3869619" cy="2723844"/>
            <a:chOff x="1" y="3649663"/>
            <a:chExt cx="4537613" cy="319405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8" cy="92602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18859FD-02A1-4EBD-B3D6-0FB3AF9D7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90642181-CFD1-4C77-B057-A56CE72F01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FF0BDBD4-7825-4C67-99E9-C735E1FBB9E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94417C6D-B291-4A61-9921-775DA1D6D0D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35980708-2905-4ABB-BDDC-DC6D33D7C6B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C7F8108B-8CD4-48BF-94C0-01363B1E4F0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90A5D5B-F644-47FC-BA95-B93F1855AD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553" y="1408627"/>
            <a:ext cx="837285" cy="837285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96BA3150-050E-4A44-BE40-3BD47F0412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92897" y="1408627"/>
            <a:ext cx="837285" cy="837285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A3379A5C-5A4C-4054-89CF-DBCEC320E2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3424" y="1408627"/>
            <a:ext cx="837285" cy="837285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3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11563148-967F-403B-A638-B0C3C2AC99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6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71557735-9BED-41DD-95DD-163D1C9E39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0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57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(справ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B7A097-B76E-40F5-916F-F91E1B870013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6287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 flipH="1">
            <a:off x="-685800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3599214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8F7A35-EDA1-4093-B551-D47E7736979E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3599214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61986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800000">
            <a:off x="1818524" y="2197117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79443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68275" y="44521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93AB100B-7366-469B-AD1B-F4E4142B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971" y="1397000"/>
            <a:ext cx="7578350" cy="4654808"/>
          </a:xfrm>
        </p:spPr>
        <p:txBody>
          <a:bodyPr rtlCol="0" anchor="t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Заголовок содержимого 2">
            <a:extLst>
              <a:ext uri="{FF2B5EF4-FFF2-40B4-BE49-F238E27FC236}">
                <a16:creationId xmlns:a16="http://schemas.microsoft.com/office/drawing/2014/main" id="{65CAF933-13F7-426D-A298-8754850904C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11188" y="812703"/>
            <a:ext cx="7621707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407244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18A1C0-994E-4A22-87C4-FA57D6F49D07}" type="datetime1">
              <a:rPr lang="ru-RU" noProof="0" smtClean="0"/>
              <a:t>10.01.2022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7" name="Рисунок 46">
            <a:extLst>
              <a:ext uri="{FF2B5EF4-FFF2-40B4-BE49-F238E27FC236}">
                <a16:creationId xmlns:a16="http://schemas.microsoft.com/office/drawing/2014/main" id="{76C467B5-F894-4C8E-85EA-68892E97CE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14060" y="578617"/>
            <a:ext cx="2546068" cy="2118396"/>
          </a:xfrm>
          <a:custGeom>
            <a:avLst/>
            <a:gdLst>
              <a:gd name="connsiteX0" fmla="*/ 1223494 w 2546068"/>
              <a:gd name="connsiteY0" fmla="*/ 0 h 2118396"/>
              <a:gd name="connsiteX1" fmla="*/ 1301645 w 2546068"/>
              <a:gd name="connsiteY1" fmla="*/ 1481 h 2118396"/>
              <a:gd name="connsiteX2" fmla="*/ 1456993 w 2546068"/>
              <a:gd name="connsiteY2" fmla="*/ 11902 h 2118396"/>
              <a:gd name="connsiteX3" fmla="*/ 1599220 w 2546068"/>
              <a:gd name="connsiteY3" fmla="*/ 34335 h 2118396"/>
              <a:gd name="connsiteX4" fmla="*/ 1729636 w 2546068"/>
              <a:gd name="connsiteY4" fmla="*/ 64429 h 2118396"/>
              <a:gd name="connsiteX5" fmla="*/ 1850510 w 2546068"/>
              <a:gd name="connsiteY5" fmla="*/ 106121 h 2118396"/>
              <a:gd name="connsiteX6" fmla="*/ 1957783 w 2546068"/>
              <a:gd name="connsiteY6" fmla="*/ 155682 h 2118396"/>
              <a:gd name="connsiteX7" fmla="*/ 2054916 w 2546068"/>
              <a:gd name="connsiteY7" fmla="*/ 211661 h 2118396"/>
              <a:gd name="connsiteX8" fmla="*/ 2145607 w 2546068"/>
              <a:gd name="connsiteY8" fmla="*/ 274682 h 2118396"/>
              <a:gd name="connsiteX9" fmla="*/ 2225800 w 2546068"/>
              <a:gd name="connsiteY9" fmla="*/ 341014 h 2118396"/>
              <a:gd name="connsiteX10" fmla="*/ 2291914 w 2546068"/>
              <a:gd name="connsiteY10" fmla="*/ 411070 h 2118396"/>
              <a:gd name="connsiteX11" fmla="*/ 2353137 w 2546068"/>
              <a:gd name="connsiteY11" fmla="*/ 485890 h 2118396"/>
              <a:gd name="connsiteX12" fmla="*/ 2405292 w 2546068"/>
              <a:gd name="connsiteY12" fmla="*/ 560705 h 2118396"/>
              <a:gd name="connsiteX13" fmla="*/ 2448261 w 2546068"/>
              <a:gd name="connsiteY13" fmla="*/ 634482 h 2118396"/>
              <a:gd name="connsiteX14" fmla="*/ 2480729 w 2546068"/>
              <a:gd name="connsiteY14" fmla="*/ 711569 h 2118396"/>
              <a:gd name="connsiteX15" fmla="*/ 2507232 w 2546068"/>
              <a:gd name="connsiteY15" fmla="*/ 784095 h 2118396"/>
              <a:gd name="connsiteX16" fmla="*/ 2526576 w 2546068"/>
              <a:gd name="connsiteY16" fmla="*/ 857447 h 2118396"/>
              <a:gd name="connsiteX17" fmla="*/ 2537805 w 2546068"/>
              <a:gd name="connsiteY17" fmla="*/ 923338 h 2118396"/>
              <a:gd name="connsiteX18" fmla="*/ 2542592 w 2546068"/>
              <a:gd name="connsiteY18" fmla="*/ 996270 h 2118396"/>
              <a:gd name="connsiteX19" fmla="*/ 2546068 w 2546068"/>
              <a:gd name="connsiteY19" fmla="*/ 1073553 h 2118396"/>
              <a:gd name="connsiteX20" fmla="*/ 2541074 w 2546068"/>
              <a:gd name="connsiteY20" fmla="*/ 1156012 h 2118396"/>
              <a:gd name="connsiteX21" fmla="*/ 2531548 w 2546068"/>
              <a:gd name="connsiteY21" fmla="*/ 1246342 h 2118396"/>
              <a:gd name="connsiteX22" fmla="*/ 2514982 w 2546068"/>
              <a:gd name="connsiteY22" fmla="*/ 1338535 h 2118396"/>
              <a:gd name="connsiteX23" fmla="*/ 2491138 w 2546068"/>
              <a:gd name="connsiteY23" fmla="*/ 1430517 h 2118396"/>
              <a:gd name="connsiteX24" fmla="*/ 2452977 w 2546068"/>
              <a:gd name="connsiteY24" fmla="*/ 1524151 h 2118396"/>
              <a:gd name="connsiteX25" fmla="*/ 2410997 w 2546068"/>
              <a:gd name="connsiteY25" fmla="*/ 1616126 h 2118396"/>
              <a:gd name="connsiteX26" fmla="*/ 2353983 w 2546068"/>
              <a:gd name="connsiteY26" fmla="*/ 1703537 h 2118396"/>
              <a:gd name="connsiteX27" fmla="*/ 2285633 w 2546068"/>
              <a:gd name="connsiteY27" fmla="*/ 1787007 h 2118396"/>
              <a:gd name="connsiteX28" fmla="*/ 2202368 w 2546068"/>
              <a:gd name="connsiteY28" fmla="*/ 1866949 h 2118396"/>
              <a:gd name="connsiteX29" fmla="*/ 2108841 w 2546068"/>
              <a:gd name="connsiteY29" fmla="*/ 1936527 h 2118396"/>
              <a:gd name="connsiteX30" fmla="*/ 2054440 w 2546068"/>
              <a:gd name="connsiteY30" fmla="*/ 1967998 h 2118396"/>
              <a:gd name="connsiteX31" fmla="*/ 1996221 w 2546068"/>
              <a:gd name="connsiteY31" fmla="*/ 1997810 h 2118396"/>
              <a:gd name="connsiteX32" fmla="*/ 1935734 w 2546068"/>
              <a:gd name="connsiteY32" fmla="*/ 2023685 h 2118396"/>
              <a:gd name="connsiteX33" fmla="*/ 1871429 w 2546068"/>
              <a:gd name="connsiteY33" fmla="*/ 2047901 h 2118396"/>
              <a:gd name="connsiteX34" fmla="*/ 1796147 w 2546068"/>
              <a:gd name="connsiteY34" fmla="*/ 2071283 h 2118396"/>
              <a:gd name="connsiteX35" fmla="*/ 1725516 w 2546068"/>
              <a:gd name="connsiteY35" fmla="*/ 2087830 h 2118396"/>
              <a:gd name="connsiteX36" fmla="*/ 1645579 w 2546068"/>
              <a:gd name="connsiteY36" fmla="*/ 2102302 h 2118396"/>
              <a:gd name="connsiteX37" fmla="*/ 1560034 w 2546068"/>
              <a:gd name="connsiteY37" fmla="*/ 2115321 h 2118396"/>
              <a:gd name="connsiteX38" fmla="*/ 1478782 w 2546068"/>
              <a:gd name="connsiteY38" fmla="*/ 2118396 h 2118396"/>
              <a:gd name="connsiteX39" fmla="*/ 1395262 w 2546068"/>
              <a:gd name="connsiteY39" fmla="*/ 2117535 h 2118396"/>
              <a:gd name="connsiteX40" fmla="*/ 1318423 w 2546068"/>
              <a:gd name="connsiteY40" fmla="*/ 2111703 h 2118396"/>
              <a:gd name="connsiteX41" fmla="*/ 1239555 w 2546068"/>
              <a:gd name="connsiteY41" fmla="*/ 2104006 h 2118396"/>
              <a:gd name="connsiteX42" fmla="*/ 1160448 w 2546068"/>
              <a:gd name="connsiteY42" fmla="*/ 2094237 h 2118396"/>
              <a:gd name="connsiteX43" fmla="*/ 1086232 w 2546068"/>
              <a:gd name="connsiteY43" fmla="*/ 2079704 h 2118396"/>
              <a:gd name="connsiteX44" fmla="*/ 1016906 w 2546068"/>
              <a:gd name="connsiteY44" fmla="*/ 2060408 h 2118396"/>
              <a:gd name="connsiteX45" fmla="*/ 947461 w 2546068"/>
              <a:gd name="connsiteY45" fmla="*/ 2040076 h 2118396"/>
              <a:gd name="connsiteX46" fmla="*/ 816325 w 2546068"/>
              <a:gd name="connsiteY46" fmla="*/ 1988020 h 2118396"/>
              <a:gd name="connsiteX47" fmla="*/ 687812 w 2546068"/>
              <a:gd name="connsiteY47" fmla="*/ 1927263 h 2118396"/>
              <a:gd name="connsiteX48" fmla="*/ 572659 w 2546068"/>
              <a:gd name="connsiteY48" fmla="*/ 1856566 h 2118396"/>
              <a:gd name="connsiteX49" fmla="*/ 467528 w 2546068"/>
              <a:gd name="connsiteY49" fmla="*/ 1778414 h 2118396"/>
              <a:gd name="connsiteX50" fmla="*/ 375877 w 2546068"/>
              <a:gd name="connsiteY50" fmla="*/ 1691359 h 2118396"/>
              <a:gd name="connsiteX51" fmla="*/ 287447 w 2546068"/>
              <a:gd name="connsiteY51" fmla="*/ 1600782 h 2118396"/>
              <a:gd name="connsiteX52" fmla="*/ 212976 w 2546068"/>
              <a:gd name="connsiteY52" fmla="*/ 1505446 h 2118396"/>
              <a:gd name="connsiteX53" fmla="*/ 149003 w 2546068"/>
              <a:gd name="connsiteY53" fmla="*/ 1406799 h 2118396"/>
              <a:gd name="connsiteX54" fmla="*/ 94218 w 2546068"/>
              <a:gd name="connsiteY54" fmla="*/ 1309191 h 2118396"/>
              <a:gd name="connsiteX55" fmla="*/ 53512 w 2546068"/>
              <a:gd name="connsiteY55" fmla="*/ 1207860 h 2118396"/>
              <a:gd name="connsiteX56" fmla="*/ 22351 w 2546068"/>
              <a:gd name="connsiteY56" fmla="*/ 1110676 h 2118396"/>
              <a:gd name="connsiteX57" fmla="*/ 7297 w 2546068"/>
              <a:gd name="connsiteY57" fmla="*/ 1011634 h 2118396"/>
              <a:gd name="connsiteX58" fmla="*/ 0 w 2546068"/>
              <a:gd name="connsiteY58" fmla="*/ 916946 h 2118396"/>
              <a:gd name="connsiteX59" fmla="*/ 3440 w 2546068"/>
              <a:gd name="connsiteY59" fmla="*/ 821019 h 2118396"/>
              <a:gd name="connsiteX60" fmla="*/ 27284 w 2546068"/>
              <a:gd name="connsiteY60" fmla="*/ 729037 h 2118396"/>
              <a:gd name="connsiteX61" fmla="*/ 59957 w 2546068"/>
              <a:gd name="connsiteY61" fmla="*/ 634986 h 2118396"/>
              <a:gd name="connsiteX62" fmla="*/ 102295 w 2546068"/>
              <a:gd name="connsiteY62" fmla="*/ 546119 h 2118396"/>
              <a:gd name="connsiteX63" fmla="*/ 161457 w 2546068"/>
              <a:gd name="connsiteY63" fmla="*/ 461610 h 2118396"/>
              <a:gd name="connsiteX64" fmla="*/ 228256 w 2546068"/>
              <a:gd name="connsiteY64" fmla="*/ 380418 h 2118396"/>
              <a:gd name="connsiteX65" fmla="*/ 306869 w 2546068"/>
              <a:gd name="connsiteY65" fmla="*/ 307312 h 2118396"/>
              <a:gd name="connsiteX66" fmla="*/ 396818 w 2546068"/>
              <a:gd name="connsiteY66" fmla="*/ 238146 h 2118396"/>
              <a:gd name="connsiteX67" fmla="*/ 500250 w 2546068"/>
              <a:gd name="connsiteY67" fmla="*/ 175824 h 2118396"/>
              <a:gd name="connsiteX68" fmla="*/ 610007 w 2546068"/>
              <a:gd name="connsiteY68" fmla="*/ 121169 h 2118396"/>
              <a:gd name="connsiteX69" fmla="*/ 729908 w 2546068"/>
              <a:gd name="connsiteY69" fmla="*/ 75842 h 2118396"/>
              <a:gd name="connsiteX70" fmla="*/ 791351 w 2546068"/>
              <a:gd name="connsiteY70" fmla="*/ 58256 h 2118396"/>
              <a:gd name="connsiteX71" fmla="*/ 856613 w 2546068"/>
              <a:gd name="connsiteY71" fmla="*/ 42328 h 2118396"/>
              <a:gd name="connsiteX72" fmla="*/ 927243 w 2546068"/>
              <a:gd name="connsiteY72" fmla="*/ 25781 h 2118396"/>
              <a:gd name="connsiteX73" fmla="*/ 998471 w 2546068"/>
              <a:gd name="connsiteY73" fmla="*/ 14414 h 2118396"/>
              <a:gd name="connsiteX74" fmla="*/ 1070058 w 2546068"/>
              <a:gd name="connsiteY74" fmla="*/ 6155 h 2118396"/>
              <a:gd name="connsiteX75" fmla="*/ 1147611 w 2546068"/>
              <a:gd name="connsiteY75" fmla="*/ 2456 h 2118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546068" h="2118396">
                <a:moveTo>
                  <a:pt x="1223494" y="0"/>
                </a:moveTo>
                <a:lnTo>
                  <a:pt x="1301645" y="1481"/>
                </a:lnTo>
                <a:lnTo>
                  <a:pt x="1456993" y="11902"/>
                </a:lnTo>
                <a:lnTo>
                  <a:pt x="1599220" y="34335"/>
                </a:lnTo>
                <a:lnTo>
                  <a:pt x="1729636" y="64429"/>
                </a:lnTo>
                <a:lnTo>
                  <a:pt x="1850510" y="106121"/>
                </a:lnTo>
                <a:lnTo>
                  <a:pt x="1957783" y="155682"/>
                </a:lnTo>
                <a:lnTo>
                  <a:pt x="2054916" y="211661"/>
                </a:lnTo>
                <a:lnTo>
                  <a:pt x="2145607" y="274682"/>
                </a:lnTo>
                <a:lnTo>
                  <a:pt x="2225800" y="341014"/>
                </a:lnTo>
                <a:lnTo>
                  <a:pt x="2291914" y="411070"/>
                </a:lnTo>
                <a:lnTo>
                  <a:pt x="2353137" y="485890"/>
                </a:lnTo>
                <a:lnTo>
                  <a:pt x="2405292" y="560705"/>
                </a:lnTo>
                <a:lnTo>
                  <a:pt x="2448261" y="634482"/>
                </a:lnTo>
                <a:lnTo>
                  <a:pt x="2480729" y="711569"/>
                </a:lnTo>
                <a:lnTo>
                  <a:pt x="2507232" y="784095"/>
                </a:lnTo>
                <a:lnTo>
                  <a:pt x="2526576" y="857447"/>
                </a:lnTo>
                <a:lnTo>
                  <a:pt x="2537805" y="923338"/>
                </a:lnTo>
                <a:lnTo>
                  <a:pt x="2542592" y="996270"/>
                </a:lnTo>
                <a:lnTo>
                  <a:pt x="2546068" y="1073553"/>
                </a:lnTo>
                <a:lnTo>
                  <a:pt x="2541074" y="1156012"/>
                </a:lnTo>
                <a:lnTo>
                  <a:pt x="2531548" y="1246342"/>
                </a:lnTo>
                <a:lnTo>
                  <a:pt x="2514982" y="1338535"/>
                </a:lnTo>
                <a:lnTo>
                  <a:pt x="2491138" y="1430517"/>
                </a:lnTo>
                <a:lnTo>
                  <a:pt x="2452977" y="1524151"/>
                </a:lnTo>
                <a:lnTo>
                  <a:pt x="2410997" y="1616126"/>
                </a:lnTo>
                <a:lnTo>
                  <a:pt x="2353983" y="1703537"/>
                </a:lnTo>
                <a:lnTo>
                  <a:pt x="2285633" y="1787007"/>
                </a:lnTo>
                <a:lnTo>
                  <a:pt x="2202368" y="1866949"/>
                </a:lnTo>
                <a:lnTo>
                  <a:pt x="2108841" y="1936527"/>
                </a:lnTo>
                <a:lnTo>
                  <a:pt x="2054440" y="1967998"/>
                </a:lnTo>
                <a:lnTo>
                  <a:pt x="1996221" y="1997810"/>
                </a:lnTo>
                <a:lnTo>
                  <a:pt x="1935734" y="2023685"/>
                </a:lnTo>
                <a:lnTo>
                  <a:pt x="1871429" y="2047901"/>
                </a:lnTo>
                <a:lnTo>
                  <a:pt x="1796147" y="2071283"/>
                </a:lnTo>
                <a:lnTo>
                  <a:pt x="1725516" y="2087830"/>
                </a:lnTo>
                <a:lnTo>
                  <a:pt x="1645579" y="2102302"/>
                </a:lnTo>
                <a:lnTo>
                  <a:pt x="1560034" y="2115321"/>
                </a:lnTo>
                <a:lnTo>
                  <a:pt x="1478782" y="2118396"/>
                </a:lnTo>
                <a:lnTo>
                  <a:pt x="1395262" y="2117535"/>
                </a:lnTo>
                <a:lnTo>
                  <a:pt x="1318423" y="2111703"/>
                </a:lnTo>
                <a:lnTo>
                  <a:pt x="1239555" y="2104006"/>
                </a:lnTo>
                <a:lnTo>
                  <a:pt x="1160448" y="2094237"/>
                </a:lnTo>
                <a:lnTo>
                  <a:pt x="1086232" y="2079704"/>
                </a:lnTo>
                <a:lnTo>
                  <a:pt x="1016906" y="2060408"/>
                </a:lnTo>
                <a:lnTo>
                  <a:pt x="947461" y="2040076"/>
                </a:lnTo>
                <a:lnTo>
                  <a:pt x="816325" y="1988020"/>
                </a:lnTo>
                <a:lnTo>
                  <a:pt x="687812" y="1927263"/>
                </a:lnTo>
                <a:lnTo>
                  <a:pt x="572659" y="1856566"/>
                </a:lnTo>
                <a:lnTo>
                  <a:pt x="467528" y="1778414"/>
                </a:lnTo>
                <a:lnTo>
                  <a:pt x="375877" y="1691359"/>
                </a:lnTo>
                <a:lnTo>
                  <a:pt x="287447" y="1600782"/>
                </a:lnTo>
                <a:lnTo>
                  <a:pt x="212976" y="1505446"/>
                </a:lnTo>
                <a:lnTo>
                  <a:pt x="149003" y="1406799"/>
                </a:lnTo>
                <a:lnTo>
                  <a:pt x="94218" y="1309191"/>
                </a:lnTo>
                <a:lnTo>
                  <a:pt x="53512" y="1207860"/>
                </a:lnTo>
                <a:lnTo>
                  <a:pt x="22351" y="1110676"/>
                </a:lnTo>
                <a:lnTo>
                  <a:pt x="7297" y="1011634"/>
                </a:lnTo>
                <a:lnTo>
                  <a:pt x="0" y="916946"/>
                </a:lnTo>
                <a:lnTo>
                  <a:pt x="3440" y="821019"/>
                </a:lnTo>
                <a:lnTo>
                  <a:pt x="27284" y="729037"/>
                </a:lnTo>
                <a:lnTo>
                  <a:pt x="59957" y="634986"/>
                </a:lnTo>
                <a:lnTo>
                  <a:pt x="102295" y="546119"/>
                </a:lnTo>
                <a:lnTo>
                  <a:pt x="161457" y="461610"/>
                </a:lnTo>
                <a:lnTo>
                  <a:pt x="228256" y="380418"/>
                </a:lnTo>
                <a:lnTo>
                  <a:pt x="306869" y="307312"/>
                </a:lnTo>
                <a:lnTo>
                  <a:pt x="396818" y="238146"/>
                </a:lnTo>
                <a:lnTo>
                  <a:pt x="500250" y="175824"/>
                </a:lnTo>
                <a:lnTo>
                  <a:pt x="610007" y="121169"/>
                </a:lnTo>
                <a:lnTo>
                  <a:pt x="729908" y="75842"/>
                </a:lnTo>
                <a:lnTo>
                  <a:pt x="791351" y="58256"/>
                </a:lnTo>
                <a:lnTo>
                  <a:pt x="856613" y="42328"/>
                </a:lnTo>
                <a:lnTo>
                  <a:pt x="927243" y="25781"/>
                </a:lnTo>
                <a:lnTo>
                  <a:pt x="998471" y="14414"/>
                </a:lnTo>
                <a:lnTo>
                  <a:pt x="1070058" y="6155"/>
                </a:lnTo>
                <a:lnTo>
                  <a:pt x="1147611" y="24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цветка-символа колонии</a:t>
            </a:r>
          </a:p>
        </p:txBody>
      </p:sp>
      <p:sp>
        <p:nvSpPr>
          <p:cNvPr id="48" name="Рисунок 47">
            <a:extLst>
              <a:ext uri="{FF2B5EF4-FFF2-40B4-BE49-F238E27FC236}">
                <a16:creationId xmlns:a16="http://schemas.microsoft.com/office/drawing/2014/main" id="{D89EE316-A7DC-462C-A6F2-E287C96A5CC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78740" y="1733723"/>
            <a:ext cx="2787183" cy="2477324"/>
          </a:xfrm>
          <a:custGeom>
            <a:avLst/>
            <a:gdLst>
              <a:gd name="connsiteX0" fmla="*/ 1136220 w 2787183"/>
              <a:gd name="connsiteY0" fmla="*/ 0 h 2477324"/>
              <a:gd name="connsiteX1" fmla="*/ 1265919 w 2787183"/>
              <a:gd name="connsiteY1" fmla="*/ 3537 h 2477324"/>
              <a:gd name="connsiteX2" fmla="*/ 1395618 w 2787183"/>
              <a:gd name="connsiteY2" fmla="*/ 22987 h 2477324"/>
              <a:gd name="connsiteX3" fmla="*/ 1532073 w 2787183"/>
              <a:gd name="connsiteY3" fmla="*/ 51279 h 2477324"/>
              <a:gd name="connsiteX4" fmla="*/ 1665825 w 2787183"/>
              <a:gd name="connsiteY4" fmla="*/ 93718 h 2477324"/>
              <a:gd name="connsiteX5" fmla="*/ 1802279 w 2787183"/>
              <a:gd name="connsiteY5" fmla="*/ 144997 h 2477324"/>
              <a:gd name="connsiteX6" fmla="*/ 1936032 w 2787183"/>
              <a:gd name="connsiteY6" fmla="*/ 206886 h 2477324"/>
              <a:gd name="connsiteX7" fmla="*/ 2065731 w 2787183"/>
              <a:gd name="connsiteY7" fmla="*/ 282921 h 2477324"/>
              <a:gd name="connsiteX8" fmla="*/ 2191377 w 2787183"/>
              <a:gd name="connsiteY8" fmla="*/ 362492 h 2477324"/>
              <a:gd name="connsiteX9" fmla="*/ 2307566 w 2787183"/>
              <a:gd name="connsiteY9" fmla="*/ 456210 h 2477324"/>
              <a:gd name="connsiteX10" fmla="*/ 2415649 w 2787183"/>
              <a:gd name="connsiteY10" fmla="*/ 560537 h 2477324"/>
              <a:gd name="connsiteX11" fmla="*/ 2512923 w 2787183"/>
              <a:gd name="connsiteY11" fmla="*/ 679010 h 2477324"/>
              <a:gd name="connsiteX12" fmla="*/ 2599389 w 2787183"/>
              <a:gd name="connsiteY12" fmla="*/ 801019 h 2477324"/>
              <a:gd name="connsiteX13" fmla="*/ 2635867 w 2787183"/>
              <a:gd name="connsiteY13" fmla="*/ 866445 h 2477324"/>
              <a:gd name="connsiteX14" fmla="*/ 2670994 w 2787183"/>
              <a:gd name="connsiteY14" fmla="*/ 931870 h 2477324"/>
              <a:gd name="connsiteX15" fmla="*/ 2700717 w 2787183"/>
              <a:gd name="connsiteY15" fmla="*/ 1002600 h 2477324"/>
              <a:gd name="connsiteX16" fmla="*/ 2725036 w 2787183"/>
              <a:gd name="connsiteY16" fmla="*/ 1078635 h 2477324"/>
              <a:gd name="connsiteX17" fmla="*/ 2746652 w 2787183"/>
              <a:gd name="connsiteY17" fmla="*/ 1154670 h 2477324"/>
              <a:gd name="connsiteX18" fmla="*/ 2765567 w 2787183"/>
              <a:gd name="connsiteY18" fmla="*/ 1228937 h 2477324"/>
              <a:gd name="connsiteX19" fmla="*/ 2779077 w 2787183"/>
              <a:gd name="connsiteY19" fmla="*/ 1310276 h 2477324"/>
              <a:gd name="connsiteX20" fmla="*/ 2787183 w 2787183"/>
              <a:gd name="connsiteY20" fmla="*/ 1389848 h 2477324"/>
              <a:gd name="connsiteX21" fmla="*/ 2783130 w 2787183"/>
              <a:gd name="connsiteY21" fmla="*/ 1474724 h 2477324"/>
              <a:gd name="connsiteX22" fmla="*/ 2776375 w 2787183"/>
              <a:gd name="connsiteY22" fmla="*/ 1554296 h 2477324"/>
              <a:gd name="connsiteX23" fmla="*/ 2765567 w 2787183"/>
              <a:gd name="connsiteY23" fmla="*/ 1625026 h 2477324"/>
              <a:gd name="connsiteX24" fmla="*/ 2746652 w 2787183"/>
              <a:gd name="connsiteY24" fmla="*/ 1701061 h 2477324"/>
              <a:gd name="connsiteX25" fmla="*/ 2725036 w 2787183"/>
              <a:gd name="connsiteY25" fmla="*/ 1766486 h 2477324"/>
              <a:gd name="connsiteX26" fmla="*/ 2700717 w 2787183"/>
              <a:gd name="connsiteY26" fmla="*/ 1828375 h 2477324"/>
              <a:gd name="connsiteX27" fmla="*/ 2670994 w 2787183"/>
              <a:gd name="connsiteY27" fmla="*/ 1888496 h 2477324"/>
              <a:gd name="connsiteX28" fmla="*/ 2638569 w 2787183"/>
              <a:gd name="connsiteY28" fmla="*/ 1945080 h 2477324"/>
              <a:gd name="connsiteX29" fmla="*/ 2562911 w 2787183"/>
              <a:gd name="connsiteY29" fmla="*/ 2044102 h 2477324"/>
              <a:gd name="connsiteX30" fmla="*/ 2472392 w 2787183"/>
              <a:gd name="connsiteY30" fmla="*/ 2134283 h 2477324"/>
              <a:gd name="connsiteX31" fmla="*/ 2375118 w 2787183"/>
              <a:gd name="connsiteY31" fmla="*/ 2210318 h 2477324"/>
              <a:gd name="connsiteX32" fmla="*/ 2271088 w 2787183"/>
              <a:gd name="connsiteY32" fmla="*/ 2275743 h 2477324"/>
              <a:gd name="connsiteX33" fmla="*/ 2158952 w 2787183"/>
              <a:gd name="connsiteY33" fmla="*/ 2327023 h 2477324"/>
              <a:gd name="connsiteX34" fmla="*/ 2044115 w 2787183"/>
              <a:gd name="connsiteY34" fmla="*/ 2374765 h 2477324"/>
              <a:gd name="connsiteX35" fmla="*/ 1929277 w 2787183"/>
              <a:gd name="connsiteY35" fmla="*/ 2408362 h 2477324"/>
              <a:gd name="connsiteX36" fmla="*/ 1813088 w 2787183"/>
              <a:gd name="connsiteY36" fmla="*/ 2434886 h 2477324"/>
              <a:gd name="connsiteX37" fmla="*/ 1698250 w 2787183"/>
              <a:gd name="connsiteY37" fmla="*/ 2454337 h 2477324"/>
              <a:gd name="connsiteX38" fmla="*/ 1592869 w 2787183"/>
              <a:gd name="connsiteY38" fmla="*/ 2468483 h 2477324"/>
              <a:gd name="connsiteX39" fmla="*/ 1492893 w 2787183"/>
              <a:gd name="connsiteY39" fmla="*/ 2473788 h 2477324"/>
              <a:gd name="connsiteX40" fmla="*/ 1398320 w 2787183"/>
              <a:gd name="connsiteY40" fmla="*/ 2477324 h 2477324"/>
              <a:gd name="connsiteX41" fmla="*/ 1311854 w 2787183"/>
              <a:gd name="connsiteY41" fmla="*/ 2473788 h 2477324"/>
              <a:gd name="connsiteX42" fmla="*/ 1214580 w 2787183"/>
              <a:gd name="connsiteY42" fmla="*/ 2463178 h 2477324"/>
              <a:gd name="connsiteX43" fmla="*/ 1117305 w 2787183"/>
              <a:gd name="connsiteY43" fmla="*/ 2445496 h 2477324"/>
              <a:gd name="connsiteX44" fmla="*/ 1013276 w 2787183"/>
              <a:gd name="connsiteY44" fmla="*/ 2422508 h 2477324"/>
              <a:gd name="connsiteX45" fmla="*/ 911948 w 2787183"/>
              <a:gd name="connsiteY45" fmla="*/ 2388911 h 2477324"/>
              <a:gd name="connsiteX46" fmla="*/ 807919 w 2787183"/>
              <a:gd name="connsiteY46" fmla="*/ 2346473 h 2477324"/>
              <a:gd name="connsiteX47" fmla="*/ 702538 w 2787183"/>
              <a:gd name="connsiteY47" fmla="*/ 2295194 h 2477324"/>
              <a:gd name="connsiteX48" fmla="*/ 602561 w 2787183"/>
              <a:gd name="connsiteY48" fmla="*/ 2238610 h 2477324"/>
              <a:gd name="connsiteX49" fmla="*/ 505287 w 2787183"/>
              <a:gd name="connsiteY49" fmla="*/ 2167880 h 2477324"/>
              <a:gd name="connsiteX50" fmla="*/ 410715 w 2787183"/>
              <a:gd name="connsiteY50" fmla="*/ 2086540 h 2477324"/>
              <a:gd name="connsiteX51" fmla="*/ 324248 w 2787183"/>
              <a:gd name="connsiteY51" fmla="*/ 1998127 h 2477324"/>
              <a:gd name="connsiteX52" fmla="*/ 244537 w 2787183"/>
              <a:gd name="connsiteY52" fmla="*/ 1899105 h 2477324"/>
              <a:gd name="connsiteX53" fmla="*/ 172933 w 2787183"/>
              <a:gd name="connsiteY53" fmla="*/ 1785937 h 2477324"/>
              <a:gd name="connsiteX54" fmla="*/ 114838 w 2787183"/>
              <a:gd name="connsiteY54" fmla="*/ 1662159 h 2477324"/>
              <a:gd name="connsiteX55" fmla="*/ 64850 w 2787183"/>
              <a:gd name="connsiteY55" fmla="*/ 1526003 h 2477324"/>
              <a:gd name="connsiteX56" fmla="*/ 28372 w 2787183"/>
              <a:gd name="connsiteY56" fmla="*/ 1375702 h 2477324"/>
              <a:gd name="connsiteX57" fmla="*/ 14862 w 2787183"/>
              <a:gd name="connsiteY57" fmla="*/ 1299667 h 2477324"/>
              <a:gd name="connsiteX58" fmla="*/ 6755 w 2787183"/>
              <a:gd name="connsiteY58" fmla="*/ 1225400 h 2477324"/>
              <a:gd name="connsiteX59" fmla="*/ 0 w 2787183"/>
              <a:gd name="connsiteY59" fmla="*/ 1149365 h 2477324"/>
              <a:gd name="connsiteX60" fmla="*/ 0 w 2787183"/>
              <a:gd name="connsiteY60" fmla="*/ 1078635 h 2477324"/>
              <a:gd name="connsiteX61" fmla="*/ 4053 w 2787183"/>
              <a:gd name="connsiteY61" fmla="*/ 1007905 h 2477324"/>
              <a:gd name="connsiteX62" fmla="*/ 14862 w 2787183"/>
              <a:gd name="connsiteY62" fmla="*/ 937175 h 2477324"/>
              <a:gd name="connsiteX63" fmla="*/ 25670 w 2787183"/>
              <a:gd name="connsiteY63" fmla="*/ 871749 h 2477324"/>
              <a:gd name="connsiteX64" fmla="*/ 39180 w 2787183"/>
              <a:gd name="connsiteY64" fmla="*/ 809861 h 2477324"/>
              <a:gd name="connsiteX65" fmla="*/ 79711 w 2787183"/>
              <a:gd name="connsiteY65" fmla="*/ 687851 h 2477324"/>
              <a:gd name="connsiteX66" fmla="*/ 133753 w 2787183"/>
              <a:gd name="connsiteY66" fmla="*/ 574683 h 2477324"/>
              <a:gd name="connsiteX67" fmla="*/ 198602 w 2787183"/>
              <a:gd name="connsiteY67" fmla="*/ 466819 h 2477324"/>
              <a:gd name="connsiteX68" fmla="*/ 274260 w 2787183"/>
              <a:gd name="connsiteY68" fmla="*/ 371334 h 2477324"/>
              <a:gd name="connsiteX69" fmla="*/ 356673 w 2787183"/>
              <a:gd name="connsiteY69" fmla="*/ 286457 h 2477324"/>
              <a:gd name="connsiteX70" fmla="*/ 451246 w 2787183"/>
              <a:gd name="connsiteY70" fmla="*/ 212191 h 2477324"/>
              <a:gd name="connsiteX71" fmla="*/ 551222 w 2787183"/>
              <a:gd name="connsiteY71" fmla="*/ 144997 h 2477324"/>
              <a:gd name="connsiteX72" fmla="*/ 659305 w 2787183"/>
              <a:gd name="connsiteY72" fmla="*/ 93718 h 2477324"/>
              <a:gd name="connsiteX73" fmla="*/ 775494 w 2787183"/>
              <a:gd name="connsiteY73" fmla="*/ 51279 h 2477324"/>
              <a:gd name="connsiteX74" fmla="*/ 890332 w 2787183"/>
              <a:gd name="connsiteY74" fmla="*/ 17683 h 2477324"/>
              <a:gd name="connsiteX75" fmla="*/ 1013276 w 2787183"/>
              <a:gd name="connsiteY75" fmla="*/ 3537 h 247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87183" h="2477324">
                <a:moveTo>
                  <a:pt x="1136220" y="0"/>
                </a:moveTo>
                <a:lnTo>
                  <a:pt x="1265919" y="3537"/>
                </a:lnTo>
                <a:lnTo>
                  <a:pt x="1395618" y="22987"/>
                </a:lnTo>
                <a:lnTo>
                  <a:pt x="1532073" y="51279"/>
                </a:lnTo>
                <a:lnTo>
                  <a:pt x="1665825" y="93718"/>
                </a:lnTo>
                <a:lnTo>
                  <a:pt x="1802279" y="144997"/>
                </a:lnTo>
                <a:lnTo>
                  <a:pt x="1936032" y="206886"/>
                </a:lnTo>
                <a:lnTo>
                  <a:pt x="2065731" y="282921"/>
                </a:lnTo>
                <a:lnTo>
                  <a:pt x="2191377" y="362492"/>
                </a:lnTo>
                <a:lnTo>
                  <a:pt x="2307566" y="456210"/>
                </a:lnTo>
                <a:lnTo>
                  <a:pt x="2415649" y="560537"/>
                </a:lnTo>
                <a:lnTo>
                  <a:pt x="2512923" y="679010"/>
                </a:lnTo>
                <a:lnTo>
                  <a:pt x="2599389" y="801019"/>
                </a:lnTo>
                <a:lnTo>
                  <a:pt x="2635867" y="866445"/>
                </a:lnTo>
                <a:lnTo>
                  <a:pt x="2670994" y="931870"/>
                </a:lnTo>
                <a:lnTo>
                  <a:pt x="2700717" y="1002600"/>
                </a:lnTo>
                <a:lnTo>
                  <a:pt x="2725036" y="1078635"/>
                </a:lnTo>
                <a:lnTo>
                  <a:pt x="2746652" y="1154670"/>
                </a:lnTo>
                <a:lnTo>
                  <a:pt x="2765567" y="1228937"/>
                </a:lnTo>
                <a:lnTo>
                  <a:pt x="2779077" y="1310276"/>
                </a:lnTo>
                <a:lnTo>
                  <a:pt x="2787183" y="1389848"/>
                </a:lnTo>
                <a:lnTo>
                  <a:pt x="2783130" y="1474724"/>
                </a:lnTo>
                <a:lnTo>
                  <a:pt x="2776375" y="1554296"/>
                </a:lnTo>
                <a:lnTo>
                  <a:pt x="2765567" y="1625026"/>
                </a:lnTo>
                <a:lnTo>
                  <a:pt x="2746652" y="1701061"/>
                </a:lnTo>
                <a:lnTo>
                  <a:pt x="2725036" y="1766486"/>
                </a:lnTo>
                <a:lnTo>
                  <a:pt x="2700717" y="1828375"/>
                </a:lnTo>
                <a:lnTo>
                  <a:pt x="2670994" y="1888496"/>
                </a:lnTo>
                <a:lnTo>
                  <a:pt x="2638569" y="1945080"/>
                </a:lnTo>
                <a:lnTo>
                  <a:pt x="2562911" y="2044102"/>
                </a:lnTo>
                <a:lnTo>
                  <a:pt x="2472392" y="2134283"/>
                </a:lnTo>
                <a:lnTo>
                  <a:pt x="2375118" y="2210318"/>
                </a:lnTo>
                <a:lnTo>
                  <a:pt x="2271088" y="2275743"/>
                </a:lnTo>
                <a:lnTo>
                  <a:pt x="2158952" y="2327023"/>
                </a:lnTo>
                <a:lnTo>
                  <a:pt x="2044115" y="2374765"/>
                </a:lnTo>
                <a:lnTo>
                  <a:pt x="1929277" y="2408362"/>
                </a:lnTo>
                <a:lnTo>
                  <a:pt x="1813088" y="2434886"/>
                </a:lnTo>
                <a:lnTo>
                  <a:pt x="1698250" y="2454337"/>
                </a:lnTo>
                <a:lnTo>
                  <a:pt x="1592869" y="2468483"/>
                </a:lnTo>
                <a:lnTo>
                  <a:pt x="1492893" y="2473788"/>
                </a:lnTo>
                <a:lnTo>
                  <a:pt x="1398320" y="2477324"/>
                </a:lnTo>
                <a:lnTo>
                  <a:pt x="1311854" y="2473788"/>
                </a:lnTo>
                <a:lnTo>
                  <a:pt x="1214580" y="2463178"/>
                </a:lnTo>
                <a:lnTo>
                  <a:pt x="1117305" y="2445496"/>
                </a:lnTo>
                <a:lnTo>
                  <a:pt x="1013276" y="2422508"/>
                </a:lnTo>
                <a:lnTo>
                  <a:pt x="911948" y="2388911"/>
                </a:lnTo>
                <a:lnTo>
                  <a:pt x="807919" y="2346473"/>
                </a:lnTo>
                <a:lnTo>
                  <a:pt x="702538" y="2295194"/>
                </a:lnTo>
                <a:lnTo>
                  <a:pt x="602561" y="2238610"/>
                </a:lnTo>
                <a:lnTo>
                  <a:pt x="505287" y="2167880"/>
                </a:lnTo>
                <a:lnTo>
                  <a:pt x="410715" y="2086540"/>
                </a:lnTo>
                <a:lnTo>
                  <a:pt x="324248" y="1998127"/>
                </a:lnTo>
                <a:lnTo>
                  <a:pt x="244537" y="1899105"/>
                </a:lnTo>
                <a:lnTo>
                  <a:pt x="172933" y="1785937"/>
                </a:lnTo>
                <a:lnTo>
                  <a:pt x="114838" y="1662159"/>
                </a:lnTo>
                <a:lnTo>
                  <a:pt x="64850" y="1526003"/>
                </a:lnTo>
                <a:lnTo>
                  <a:pt x="28372" y="1375702"/>
                </a:lnTo>
                <a:lnTo>
                  <a:pt x="14862" y="1299667"/>
                </a:lnTo>
                <a:lnTo>
                  <a:pt x="6755" y="1225400"/>
                </a:lnTo>
                <a:lnTo>
                  <a:pt x="0" y="1149365"/>
                </a:lnTo>
                <a:lnTo>
                  <a:pt x="0" y="1078635"/>
                </a:lnTo>
                <a:lnTo>
                  <a:pt x="4053" y="1007905"/>
                </a:lnTo>
                <a:lnTo>
                  <a:pt x="14862" y="937175"/>
                </a:lnTo>
                <a:lnTo>
                  <a:pt x="25670" y="871749"/>
                </a:lnTo>
                <a:lnTo>
                  <a:pt x="39180" y="809861"/>
                </a:lnTo>
                <a:lnTo>
                  <a:pt x="79711" y="687851"/>
                </a:lnTo>
                <a:lnTo>
                  <a:pt x="133753" y="574683"/>
                </a:lnTo>
                <a:lnTo>
                  <a:pt x="198602" y="466819"/>
                </a:lnTo>
                <a:lnTo>
                  <a:pt x="274260" y="371334"/>
                </a:lnTo>
                <a:lnTo>
                  <a:pt x="356673" y="286457"/>
                </a:lnTo>
                <a:lnTo>
                  <a:pt x="451246" y="212191"/>
                </a:lnTo>
                <a:lnTo>
                  <a:pt x="551222" y="144997"/>
                </a:lnTo>
                <a:lnTo>
                  <a:pt x="659305" y="93718"/>
                </a:lnTo>
                <a:lnTo>
                  <a:pt x="775494" y="51279"/>
                </a:lnTo>
                <a:lnTo>
                  <a:pt x="890332" y="17683"/>
                </a:lnTo>
                <a:lnTo>
                  <a:pt x="1013276" y="3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птицы-символа колонии</a:t>
            </a:r>
          </a:p>
        </p:txBody>
      </p:sp>
      <p:sp>
        <p:nvSpPr>
          <p:cNvPr id="50" name="Рисунок 49">
            <a:extLst>
              <a:ext uri="{FF2B5EF4-FFF2-40B4-BE49-F238E27FC236}">
                <a16:creationId xmlns:a16="http://schemas.microsoft.com/office/drawing/2014/main" id="{F8C97492-F95E-4311-8ED2-BB505061940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51330" y="4753273"/>
            <a:ext cx="2651445" cy="1668624"/>
          </a:xfrm>
          <a:custGeom>
            <a:avLst/>
            <a:gdLst>
              <a:gd name="connsiteX0" fmla="*/ 1480791 w 2834809"/>
              <a:gd name="connsiteY0" fmla="*/ 0 h 1784020"/>
              <a:gd name="connsiteX1" fmla="*/ 1653730 w 2834809"/>
              <a:gd name="connsiteY1" fmla="*/ 3880 h 1784020"/>
              <a:gd name="connsiteX2" fmla="*/ 1811652 w 2834809"/>
              <a:gd name="connsiteY2" fmla="*/ 18320 h 1784020"/>
              <a:gd name="connsiteX3" fmla="*/ 1956159 w 2834809"/>
              <a:gd name="connsiteY3" fmla="*/ 39603 h 1784020"/>
              <a:gd name="connsiteX4" fmla="*/ 2089655 w 2834809"/>
              <a:gd name="connsiteY4" fmla="*/ 70984 h 1784020"/>
              <a:gd name="connsiteX5" fmla="*/ 2207733 w 2834809"/>
              <a:gd name="connsiteY5" fmla="*/ 109440 h 1784020"/>
              <a:gd name="connsiteX6" fmla="*/ 2314298 w 2834809"/>
              <a:gd name="connsiteY6" fmla="*/ 153637 h 1784020"/>
              <a:gd name="connsiteX7" fmla="*/ 2413455 w 2834809"/>
              <a:gd name="connsiteY7" fmla="*/ 203986 h 1784020"/>
              <a:gd name="connsiteX8" fmla="*/ 2500797 w 2834809"/>
              <a:gd name="connsiteY8" fmla="*/ 257463 h 1784020"/>
              <a:gd name="connsiteX9" fmla="*/ 2572319 w 2834809"/>
              <a:gd name="connsiteY9" fmla="*/ 314530 h 1784020"/>
              <a:gd name="connsiteX10" fmla="*/ 2638235 w 2834809"/>
              <a:gd name="connsiteY10" fmla="*/ 375775 h 1784020"/>
              <a:gd name="connsiteX11" fmla="*/ 2694037 w 2834809"/>
              <a:gd name="connsiteY11" fmla="*/ 437304 h 1784020"/>
              <a:gd name="connsiteX12" fmla="*/ 2739625 w 2834809"/>
              <a:gd name="connsiteY12" fmla="*/ 498247 h 1784020"/>
              <a:gd name="connsiteX13" fmla="*/ 2773398 w 2834809"/>
              <a:gd name="connsiteY13" fmla="*/ 562317 h 1784020"/>
              <a:gd name="connsiteX14" fmla="*/ 2800660 w 2834809"/>
              <a:gd name="connsiteY14" fmla="*/ 622726 h 1784020"/>
              <a:gd name="connsiteX15" fmla="*/ 2819913 w 2834809"/>
              <a:gd name="connsiteY15" fmla="*/ 684059 h 1784020"/>
              <a:gd name="connsiteX16" fmla="*/ 2830350 w 2834809"/>
              <a:gd name="connsiteY16" fmla="*/ 739347 h 1784020"/>
              <a:gd name="connsiteX17" fmla="*/ 2833380 w 2834809"/>
              <a:gd name="connsiteY17" fmla="*/ 800786 h 1784020"/>
              <a:gd name="connsiteX18" fmla="*/ 2834809 w 2834809"/>
              <a:gd name="connsiteY18" fmla="*/ 865940 h 1784020"/>
              <a:gd name="connsiteX19" fmla="*/ 2826627 w 2834809"/>
              <a:gd name="connsiteY19" fmla="*/ 935734 h 1784020"/>
              <a:gd name="connsiteX20" fmla="*/ 2813140 w 2834809"/>
              <a:gd name="connsiteY20" fmla="*/ 1012319 h 1784020"/>
              <a:gd name="connsiteX21" fmla="*/ 2791744 w 2834809"/>
              <a:gd name="connsiteY21" fmla="*/ 1090699 h 1784020"/>
              <a:gd name="connsiteX22" fmla="*/ 2762236 w 2834809"/>
              <a:gd name="connsiteY22" fmla="*/ 1169132 h 1784020"/>
              <a:gd name="connsiteX23" fmla="*/ 2716707 w 2834809"/>
              <a:gd name="connsiteY23" fmla="*/ 1249414 h 1784020"/>
              <a:gd name="connsiteX24" fmla="*/ 2666972 w 2834809"/>
              <a:gd name="connsiteY24" fmla="*/ 1328415 h 1784020"/>
              <a:gd name="connsiteX25" fmla="*/ 2600612 w 2834809"/>
              <a:gd name="connsiteY25" fmla="*/ 1404039 h 1784020"/>
              <a:gd name="connsiteX26" fmla="*/ 2521735 w 2834809"/>
              <a:gd name="connsiteY26" fmla="*/ 1476693 h 1784020"/>
              <a:gd name="connsiteX27" fmla="*/ 2426333 w 2834809"/>
              <a:gd name="connsiteY27" fmla="*/ 1546840 h 1784020"/>
              <a:gd name="connsiteX28" fmla="*/ 2319813 w 2834809"/>
              <a:gd name="connsiteY28" fmla="*/ 1608561 h 1784020"/>
              <a:gd name="connsiteX29" fmla="*/ 2258140 w 2834809"/>
              <a:gd name="connsiteY29" fmla="*/ 1636861 h 1784020"/>
              <a:gd name="connsiteX30" fmla="*/ 2192261 w 2834809"/>
              <a:gd name="connsiteY30" fmla="*/ 1663881 h 1784020"/>
              <a:gd name="connsiteX31" fmla="*/ 2123977 w 2834809"/>
              <a:gd name="connsiteY31" fmla="*/ 1687647 h 1784020"/>
              <a:gd name="connsiteX32" fmla="*/ 2051487 w 2834809"/>
              <a:gd name="connsiteY32" fmla="*/ 1710134 h 1784020"/>
              <a:gd name="connsiteX33" fmla="*/ 1966780 w 2834809"/>
              <a:gd name="connsiteY33" fmla="*/ 1732264 h 1784020"/>
              <a:gd name="connsiteX34" fmla="*/ 1887478 w 2834809"/>
              <a:gd name="connsiteY34" fmla="*/ 1748475 h 1784020"/>
              <a:gd name="connsiteX35" fmla="*/ 1797862 w 2834809"/>
              <a:gd name="connsiteY35" fmla="*/ 1763228 h 1784020"/>
              <a:gd name="connsiteX36" fmla="*/ 1702036 w 2834809"/>
              <a:gd name="connsiteY36" fmla="*/ 1776932 h 1784020"/>
              <a:gd name="connsiteX37" fmla="*/ 1611314 w 2834809"/>
              <a:gd name="connsiteY37" fmla="*/ 1782103 h 1784020"/>
              <a:gd name="connsiteX38" fmla="*/ 1518187 w 2834809"/>
              <a:gd name="connsiteY38" fmla="*/ 1784020 h 1784020"/>
              <a:gd name="connsiteX39" fmla="*/ 1432669 w 2834809"/>
              <a:gd name="connsiteY39" fmla="*/ 1781529 h 1784020"/>
              <a:gd name="connsiteX40" fmla="*/ 1344947 w 2834809"/>
              <a:gd name="connsiteY40" fmla="*/ 1777527 h 1784020"/>
              <a:gd name="connsiteX41" fmla="*/ 1257024 w 2834809"/>
              <a:gd name="connsiteY41" fmla="*/ 1771782 h 1784020"/>
              <a:gd name="connsiteX42" fmla="*/ 1174707 w 2834809"/>
              <a:gd name="connsiteY42" fmla="*/ 1761860 h 1784020"/>
              <a:gd name="connsiteX43" fmla="*/ 1097996 w 2834809"/>
              <a:gd name="connsiteY43" fmla="*/ 1747761 h 1784020"/>
              <a:gd name="connsiteX44" fmla="*/ 1021184 w 2834809"/>
              <a:gd name="connsiteY44" fmla="*/ 1732790 h 1784020"/>
              <a:gd name="connsiteX45" fmla="*/ 876569 w 2834809"/>
              <a:gd name="connsiteY45" fmla="*/ 1692982 h 1784020"/>
              <a:gd name="connsiteX46" fmla="*/ 735155 w 2834809"/>
              <a:gd name="connsiteY46" fmla="*/ 1645744 h 1784020"/>
              <a:gd name="connsiteX47" fmla="*/ 608959 w 2834809"/>
              <a:gd name="connsiteY47" fmla="*/ 1589688 h 1784020"/>
              <a:gd name="connsiteX48" fmla="*/ 494175 w 2834809"/>
              <a:gd name="connsiteY48" fmla="*/ 1527020 h 1784020"/>
              <a:gd name="connsiteX49" fmla="*/ 394710 w 2834809"/>
              <a:gd name="connsiteY49" fmla="*/ 1456405 h 1784020"/>
              <a:gd name="connsiteX50" fmla="*/ 298947 w 2834809"/>
              <a:gd name="connsiteY50" fmla="*/ 1382715 h 1784020"/>
              <a:gd name="connsiteX51" fmla="*/ 218905 w 2834809"/>
              <a:gd name="connsiteY51" fmla="*/ 1304563 h 1784020"/>
              <a:gd name="connsiteX52" fmla="*/ 150678 w 2834809"/>
              <a:gd name="connsiteY52" fmla="*/ 1223283 h 1784020"/>
              <a:gd name="connsiteX53" fmla="*/ 92664 w 2834809"/>
              <a:gd name="connsiteY53" fmla="*/ 1142590 h 1784020"/>
              <a:gd name="connsiteX54" fmla="*/ 50471 w 2834809"/>
              <a:gd name="connsiteY54" fmla="*/ 1058306 h 1784020"/>
              <a:gd name="connsiteX55" fmla="*/ 18794 w 2834809"/>
              <a:gd name="connsiteY55" fmla="*/ 977222 h 1784020"/>
              <a:gd name="connsiteX56" fmla="*/ 5141 w 2834809"/>
              <a:gd name="connsiteY56" fmla="*/ 894059 h 1784020"/>
              <a:gd name="connsiteX57" fmla="*/ 0 w 2834809"/>
              <a:gd name="connsiteY57" fmla="*/ 814327 h 1784020"/>
              <a:gd name="connsiteX58" fmla="*/ 6876 w 2834809"/>
              <a:gd name="connsiteY58" fmla="*/ 733209 h 1784020"/>
              <a:gd name="connsiteX59" fmla="*/ 36384 w 2834809"/>
              <a:gd name="connsiteY59" fmla="*/ 654775 h 1784020"/>
              <a:gd name="connsiteX60" fmla="*/ 75804 w 2834809"/>
              <a:gd name="connsiteY60" fmla="*/ 574316 h 1784020"/>
              <a:gd name="connsiteX61" fmla="*/ 125841 w 2834809"/>
              <a:gd name="connsiteY61" fmla="*/ 497927 h 1784020"/>
              <a:gd name="connsiteX62" fmla="*/ 194504 w 2834809"/>
              <a:gd name="connsiteY62" fmla="*/ 424686 h 1784020"/>
              <a:gd name="connsiteX63" fmla="*/ 271580 w 2834809"/>
              <a:gd name="connsiteY63" fmla="*/ 354005 h 1784020"/>
              <a:gd name="connsiteX64" fmla="*/ 361577 w 2834809"/>
              <a:gd name="connsiteY64" fmla="*/ 289778 h 1784020"/>
              <a:gd name="connsiteX65" fmla="*/ 464092 w 2834809"/>
              <a:gd name="connsiteY65" fmla="*/ 228519 h 1784020"/>
              <a:gd name="connsiteX66" fmla="*/ 581430 w 2834809"/>
              <a:gd name="connsiteY66" fmla="*/ 172613 h 1784020"/>
              <a:gd name="connsiteX67" fmla="*/ 705579 w 2834809"/>
              <a:gd name="connsiteY67" fmla="*/ 122981 h 1784020"/>
              <a:gd name="connsiteX68" fmla="*/ 840747 w 2834809"/>
              <a:gd name="connsiteY68" fmla="*/ 80906 h 1784020"/>
              <a:gd name="connsiteX69" fmla="*/ 909835 w 2834809"/>
              <a:gd name="connsiteY69" fmla="*/ 64108 h 1784020"/>
              <a:gd name="connsiteX70" fmla="*/ 983129 w 2834809"/>
              <a:gd name="connsiteY70" fmla="*/ 48590 h 1784020"/>
              <a:gd name="connsiteX71" fmla="*/ 1062431 w 2834809"/>
              <a:gd name="connsiteY71" fmla="*/ 32379 h 1784020"/>
              <a:gd name="connsiteX72" fmla="*/ 1142235 w 2834809"/>
              <a:gd name="connsiteY72" fmla="*/ 20524 h 1784020"/>
              <a:gd name="connsiteX73" fmla="*/ 1222341 w 2834809"/>
              <a:gd name="connsiteY73" fmla="*/ 11282 h 1784020"/>
              <a:gd name="connsiteX74" fmla="*/ 1308958 w 2834809"/>
              <a:gd name="connsiteY74" fmla="*/ 5702 h 1784020"/>
              <a:gd name="connsiteX75" fmla="*/ 1393672 w 2834809"/>
              <a:gd name="connsiteY75" fmla="*/ 1224 h 178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834809" h="1784020">
                <a:moveTo>
                  <a:pt x="1480791" y="0"/>
                </a:moveTo>
                <a:lnTo>
                  <a:pt x="1653730" y="3880"/>
                </a:lnTo>
                <a:lnTo>
                  <a:pt x="1811652" y="18320"/>
                </a:lnTo>
                <a:lnTo>
                  <a:pt x="1956159" y="39603"/>
                </a:lnTo>
                <a:lnTo>
                  <a:pt x="2089655" y="70984"/>
                </a:lnTo>
                <a:lnTo>
                  <a:pt x="2207733" y="109440"/>
                </a:lnTo>
                <a:lnTo>
                  <a:pt x="2314298" y="153637"/>
                </a:lnTo>
                <a:lnTo>
                  <a:pt x="2413455" y="203986"/>
                </a:lnTo>
                <a:lnTo>
                  <a:pt x="2500797" y="257463"/>
                </a:lnTo>
                <a:lnTo>
                  <a:pt x="2572319" y="314530"/>
                </a:lnTo>
                <a:lnTo>
                  <a:pt x="2638235" y="375775"/>
                </a:lnTo>
                <a:lnTo>
                  <a:pt x="2694037" y="437304"/>
                </a:lnTo>
                <a:lnTo>
                  <a:pt x="2739625" y="498247"/>
                </a:lnTo>
                <a:lnTo>
                  <a:pt x="2773398" y="562317"/>
                </a:lnTo>
                <a:lnTo>
                  <a:pt x="2800660" y="622726"/>
                </a:lnTo>
                <a:lnTo>
                  <a:pt x="2819913" y="684059"/>
                </a:lnTo>
                <a:lnTo>
                  <a:pt x="2830350" y="739347"/>
                </a:lnTo>
                <a:lnTo>
                  <a:pt x="2833380" y="800786"/>
                </a:lnTo>
                <a:lnTo>
                  <a:pt x="2834809" y="865940"/>
                </a:lnTo>
                <a:lnTo>
                  <a:pt x="2826627" y="935734"/>
                </a:lnTo>
                <a:lnTo>
                  <a:pt x="2813140" y="1012319"/>
                </a:lnTo>
                <a:lnTo>
                  <a:pt x="2791744" y="1090699"/>
                </a:lnTo>
                <a:lnTo>
                  <a:pt x="2762236" y="1169132"/>
                </a:lnTo>
                <a:lnTo>
                  <a:pt x="2716707" y="1249414"/>
                </a:lnTo>
                <a:lnTo>
                  <a:pt x="2666972" y="1328415"/>
                </a:lnTo>
                <a:lnTo>
                  <a:pt x="2600612" y="1404039"/>
                </a:lnTo>
                <a:lnTo>
                  <a:pt x="2521735" y="1476693"/>
                </a:lnTo>
                <a:lnTo>
                  <a:pt x="2426333" y="1546840"/>
                </a:lnTo>
                <a:lnTo>
                  <a:pt x="2319813" y="1608561"/>
                </a:lnTo>
                <a:lnTo>
                  <a:pt x="2258140" y="1636861"/>
                </a:lnTo>
                <a:lnTo>
                  <a:pt x="2192261" y="1663881"/>
                </a:lnTo>
                <a:lnTo>
                  <a:pt x="2123977" y="1687647"/>
                </a:lnTo>
                <a:lnTo>
                  <a:pt x="2051487" y="1710134"/>
                </a:lnTo>
                <a:lnTo>
                  <a:pt x="1966780" y="1732264"/>
                </a:lnTo>
                <a:lnTo>
                  <a:pt x="1887478" y="1748475"/>
                </a:lnTo>
                <a:lnTo>
                  <a:pt x="1797862" y="1763228"/>
                </a:lnTo>
                <a:lnTo>
                  <a:pt x="1702036" y="1776932"/>
                </a:lnTo>
                <a:lnTo>
                  <a:pt x="1611314" y="1782103"/>
                </a:lnTo>
                <a:lnTo>
                  <a:pt x="1518187" y="1784020"/>
                </a:lnTo>
                <a:lnTo>
                  <a:pt x="1432669" y="1781529"/>
                </a:lnTo>
                <a:lnTo>
                  <a:pt x="1344947" y="1777527"/>
                </a:lnTo>
                <a:lnTo>
                  <a:pt x="1257024" y="1771782"/>
                </a:lnTo>
                <a:lnTo>
                  <a:pt x="1174707" y="1761860"/>
                </a:lnTo>
                <a:lnTo>
                  <a:pt x="1097996" y="1747761"/>
                </a:lnTo>
                <a:lnTo>
                  <a:pt x="1021184" y="1732790"/>
                </a:lnTo>
                <a:lnTo>
                  <a:pt x="876569" y="1692982"/>
                </a:lnTo>
                <a:lnTo>
                  <a:pt x="735155" y="1645744"/>
                </a:lnTo>
                <a:lnTo>
                  <a:pt x="608959" y="1589688"/>
                </a:lnTo>
                <a:lnTo>
                  <a:pt x="494175" y="1527020"/>
                </a:lnTo>
                <a:lnTo>
                  <a:pt x="394710" y="1456405"/>
                </a:lnTo>
                <a:lnTo>
                  <a:pt x="298947" y="1382715"/>
                </a:lnTo>
                <a:lnTo>
                  <a:pt x="218905" y="1304563"/>
                </a:lnTo>
                <a:lnTo>
                  <a:pt x="150678" y="1223283"/>
                </a:lnTo>
                <a:lnTo>
                  <a:pt x="92664" y="1142590"/>
                </a:lnTo>
                <a:lnTo>
                  <a:pt x="50471" y="1058306"/>
                </a:lnTo>
                <a:lnTo>
                  <a:pt x="18794" y="977222"/>
                </a:lnTo>
                <a:lnTo>
                  <a:pt x="5141" y="894059"/>
                </a:lnTo>
                <a:lnTo>
                  <a:pt x="0" y="814327"/>
                </a:lnTo>
                <a:lnTo>
                  <a:pt x="6876" y="733209"/>
                </a:lnTo>
                <a:lnTo>
                  <a:pt x="36384" y="654775"/>
                </a:lnTo>
                <a:lnTo>
                  <a:pt x="75804" y="574316"/>
                </a:lnTo>
                <a:lnTo>
                  <a:pt x="125841" y="497927"/>
                </a:lnTo>
                <a:lnTo>
                  <a:pt x="194504" y="424686"/>
                </a:lnTo>
                <a:lnTo>
                  <a:pt x="271580" y="354005"/>
                </a:lnTo>
                <a:lnTo>
                  <a:pt x="361577" y="289778"/>
                </a:lnTo>
                <a:lnTo>
                  <a:pt x="464092" y="228519"/>
                </a:lnTo>
                <a:lnTo>
                  <a:pt x="581430" y="172613"/>
                </a:lnTo>
                <a:lnTo>
                  <a:pt x="705579" y="122981"/>
                </a:lnTo>
                <a:lnTo>
                  <a:pt x="840747" y="80906"/>
                </a:lnTo>
                <a:lnTo>
                  <a:pt x="909835" y="64108"/>
                </a:lnTo>
                <a:lnTo>
                  <a:pt x="983129" y="48590"/>
                </a:lnTo>
                <a:lnTo>
                  <a:pt x="1062431" y="32379"/>
                </a:lnTo>
                <a:lnTo>
                  <a:pt x="1142235" y="20524"/>
                </a:lnTo>
                <a:lnTo>
                  <a:pt x="1222341" y="11282"/>
                </a:lnTo>
                <a:lnTo>
                  <a:pt x="1308958" y="5702"/>
                </a:lnTo>
                <a:lnTo>
                  <a:pt x="1393672" y="12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флага колонии</a:t>
            </a:r>
          </a:p>
        </p:txBody>
      </p:sp>
      <p:sp>
        <p:nvSpPr>
          <p:cNvPr id="51" name="Рисунок 50">
            <a:extLst>
              <a:ext uri="{FF2B5EF4-FFF2-40B4-BE49-F238E27FC236}">
                <a16:creationId xmlns:a16="http://schemas.microsoft.com/office/drawing/2014/main" id="{D169D0C1-928A-42BF-9947-5C10634504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736513" y="3632138"/>
            <a:ext cx="2726350" cy="2002690"/>
          </a:xfrm>
          <a:custGeom>
            <a:avLst/>
            <a:gdLst>
              <a:gd name="connsiteX0" fmla="*/ 1367800 w 2726350"/>
              <a:gd name="connsiteY0" fmla="*/ 0 h 2002690"/>
              <a:gd name="connsiteX1" fmla="*/ 1460309 w 2726350"/>
              <a:gd name="connsiteY1" fmla="*/ 2859 h 2002690"/>
              <a:gd name="connsiteX2" fmla="*/ 1558103 w 2726350"/>
              <a:gd name="connsiteY2" fmla="*/ 7148 h 2002690"/>
              <a:gd name="connsiteX3" fmla="*/ 1661184 w 2726350"/>
              <a:gd name="connsiteY3" fmla="*/ 18583 h 2002690"/>
              <a:gd name="connsiteX4" fmla="*/ 1773515 w 2726350"/>
              <a:gd name="connsiteY4" fmla="*/ 34308 h 2002690"/>
              <a:gd name="connsiteX5" fmla="*/ 1887168 w 2726350"/>
              <a:gd name="connsiteY5" fmla="*/ 55750 h 2002690"/>
              <a:gd name="connsiteX6" fmla="*/ 1999499 w 2726350"/>
              <a:gd name="connsiteY6" fmla="*/ 82910 h 2002690"/>
              <a:gd name="connsiteX7" fmla="*/ 2111831 w 2726350"/>
              <a:gd name="connsiteY7" fmla="*/ 121505 h 2002690"/>
              <a:gd name="connsiteX8" fmla="*/ 2221519 w 2726350"/>
              <a:gd name="connsiteY8" fmla="*/ 162960 h 2002690"/>
              <a:gd name="connsiteX9" fmla="*/ 2323279 w 2726350"/>
              <a:gd name="connsiteY9" fmla="*/ 215850 h 2002690"/>
              <a:gd name="connsiteX10" fmla="*/ 2418430 w 2726350"/>
              <a:gd name="connsiteY10" fmla="*/ 277318 h 2002690"/>
              <a:gd name="connsiteX11" fmla="*/ 2506973 w 2726350"/>
              <a:gd name="connsiteY11" fmla="*/ 350221 h 2002690"/>
              <a:gd name="connsiteX12" fmla="*/ 2580980 w 2726350"/>
              <a:gd name="connsiteY12" fmla="*/ 430271 h 2002690"/>
              <a:gd name="connsiteX13" fmla="*/ 2612697 w 2726350"/>
              <a:gd name="connsiteY13" fmla="*/ 476014 h 2002690"/>
              <a:gd name="connsiteX14" fmla="*/ 2641771 w 2726350"/>
              <a:gd name="connsiteY14" fmla="*/ 524616 h 2002690"/>
              <a:gd name="connsiteX15" fmla="*/ 2665559 w 2726350"/>
              <a:gd name="connsiteY15" fmla="*/ 574648 h 2002690"/>
              <a:gd name="connsiteX16" fmla="*/ 2686703 w 2726350"/>
              <a:gd name="connsiteY16" fmla="*/ 627538 h 2002690"/>
              <a:gd name="connsiteX17" fmla="*/ 2705205 w 2726350"/>
              <a:gd name="connsiteY17" fmla="*/ 689006 h 2002690"/>
              <a:gd name="connsiteX18" fmla="*/ 2715778 w 2726350"/>
              <a:gd name="connsiteY18" fmla="*/ 746184 h 2002690"/>
              <a:gd name="connsiteX19" fmla="*/ 2722385 w 2726350"/>
              <a:gd name="connsiteY19" fmla="*/ 810511 h 2002690"/>
              <a:gd name="connsiteX20" fmla="*/ 2726350 w 2726350"/>
              <a:gd name="connsiteY20" fmla="*/ 879125 h 2002690"/>
              <a:gd name="connsiteX21" fmla="*/ 2718421 w 2726350"/>
              <a:gd name="connsiteY21" fmla="*/ 943452 h 2002690"/>
              <a:gd name="connsiteX22" fmla="*/ 2705205 w 2726350"/>
              <a:gd name="connsiteY22" fmla="*/ 1009207 h 2002690"/>
              <a:gd name="connsiteX23" fmla="*/ 2686703 w 2726350"/>
              <a:gd name="connsiteY23" fmla="*/ 1069245 h 2002690"/>
              <a:gd name="connsiteX24" fmla="*/ 2665559 w 2726350"/>
              <a:gd name="connsiteY24" fmla="*/ 1130712 h 2002690"/>
              <a:gd name="connsiteX25" fmla="*/ 2641771 w 2726350"/>
              <a:gd name="connsiteY25" fmla="*/ 1192180 h 2002690"/>
              <a:gd name="connsiteX26" fmla="*/ 2612697 w 2726350"/>
              <a:gd name="connsiteY26" fmla="*/ 1249359 h 2002690"/>
              <a:gd name="connsiteX27" fmla="*/ 2578337 w 2726350"/>
              <a:gd name="connsiteY27" fmla="*/ 1302249 h 2002690"/>
              <a:gd name="connsiteX28" fmla="*/ 2542655 w 2726350"/>
              <a:gd name="connsiteY28" fmla="*/ 1355139 h 2002690"/>
              <a:gd name="connsiteX29" fmla="*/ 2458076 w 2726350"/>
              <a:gd name="connsiteY29" fmla="*/ 1453773 h 2002690"/>
              <a:gd name="connsiteX30" fmla="*/ 2362925 w 2726350"/>
              <a:gd name="connsiteY30" fmla="*/ 1549548 h 2002690"/>
              <a:gd name="connsiteX31" fmla="*/ 2257201 w 2726350"/>
              <a:gd name="connsiteY31" fmla="*/ 1633887 h 2002690"/>
              <a:gd name="connsiteX32" fmla="*/ 2143548 w 2726350"/>
              <a:gd name="connsiteY32" fmla="*/ 1709649 h 2002690"/>
              <a:gd name="connsiteX33" fmla="*/ 2020644 w 2726350"/>
              <a:gd name="connsiteY33" fmla="*/ 1773975 h 2002690"/>
              <a:gd name="connsiteX34" fmla="*/ 1893776 w 2726350"/>
              <a:gd name="connsiteY34" fmla="*/ 1835442 h 2002690"/>
              <a:gd name="connsiteX35" fmla="*/ 1762943 w 2726350"/>
              <a:gd name="connsiteY35" fmla="*/ 1885474 h 2002690"/>
              <a:gd name="connsiteX36" fmla="*/ 1629467 w 2726350"/>
              <a:gd name="connsiteY36" fmla="*/ 1926928 h 2002690"/>
              <a:gd name="connsiteX37" fmla="*/ 1498633 w 2726350"/>
              <a:gd name="connsiteY37" fmla="*/ 1961236 h 2002690"/>
              <a:gd name="connsiteX38" fmla="*/ 1365157 w 2726350"/>
              <a:gd name="connsiteY38" fmla="*/ 1984107 h 2002690"/>
              <a:gd name="connsiteX39" fmla="*/ 1238289 w 2726350"/>
              <a:gd name="connsiteY39" fmla="*/ 1999831 h 2002690"/>
              <a:gd name="connsiteX40" fmla="*/ 1111420 w 2726350"/>
              <a:gd name="connsiteY40" fmla="*/ 2002690 h 2002690"/>
              <a:gd name="connsiteX41" fmla="*/ 991160 w 2726350"/>
              <a:gd name="connsiteY41" fmla="*/ 1999831 h 2002690"/>
              <a:gd name="connsiteX42" fmla="*/ 870899 w 2726350"/>
              <a:gd name="connsiteY42" fmla="*/ 1988396 h 2002690"/>
              <a:gd name="connsiteX43" fmla="*/ 758568 w 2726350"/>
              <a:gd name="connsiteY43" fmla="*/ 1961236 h 2002690"/>
              <a:gd name="connsiteX44" fmla="*/ 644915 w 2726350"/>
              <a:gd name="connsiteY44" fmla="*/ 1926928 h 2002690"/>
              <a:gd name="connsiteX45" fmla="*/ 539191 w 2726350"/>
              <a:gd name="connsiteY45" fmla="*/ 1885474 h 2002690"/>
              <a:gd name="connsiteX46" fmla="*/ 441396 w 2726350"/>
              <a:gd name="connsiteY46" fmla="*/ 1831154 h 2002690"/>
              <a:gd name="connsiteX47" fmla="*/ 348888 w 2726350"/>
              <a:gd name="connsiteY47" fmla="*/ 1771116 h 2002690"/>
              <a:gd name="connsiteX48" fmla="*/ 268274 w 2726350"/>
              <a:gd name="connsiteY48" fmla="*/ 1702501 h 2002690"/>
              <a:gd name="connsiteX49" fmla="*/ 194267 w 2726350"/>
              <a:gd name="connsiteY49" fmla="*/ 1625310 h 2002690"/>
              <a:gd name="connsiteX50" fmla="*/ 130833 w 2726350"/>
              <a:gd name="connsiteY50" fmla="*/ 1538112 h 2002690"/>
              <a:gd name="connsiteX51" fmla="*/ 77971 w 2726350"/>
              <a:gd name="connsiteY51" fmla="*/ 1446626 h 2002690"/>
              <a:gd name="connsiteX52" fmla="*/ 38325 w 2726350"/>
              <a:gd name="connsiteY52" fmla="*/ 1347992 h 2002690"/>
              <a:gd name="connsiteX53" fmla="*/ 25109 w 2726350"/>
              <a:gd name="connsiteY53" fmla="*/ 1297961 h 2002690"/>
              <a:gd name="connsiteX54" fmla="*/ 14537 w 2726350"/>
              <a:gd name="connsiteY54" fmla="*/ 1245070 h 2002690"/>
              <a:gd name="connsiteX55" fmla="*/ 3965 w 2726350"/>
              <a:gd name="connsiteY55" fmla="*/ 1187891 h 2002690"/>
              <a:gd name="connsiteX56" fmla="*/ 0 w 2726350"/>
              <a:gd name="connsiteY56" fmla="*/ 1130712 h 2002690"/>
              <a:gd name="connsiteX57" fmla="*/ 0 w 2726350"/>
              <a:gd name="connsiteY57" fmla="*/ 1073534 h 2002690"/>
              <a:gd name="connsiteX58" fmla="*/ 6608 w 2726350"/>
              <a:gd name="connsiteY58" fmla="*/ 1012066 h 2002690"/>
              <a:gd name="connsiteX59" fmla="*/ 14537 w 2726350"/>
              <a:gd name="connsiteY59" fmla="*/ 952028 h 2002690"/>
              <a:gd name="connsiteX60" fmla="*/ 27752 w 2726350"/>
              <a:gd name="connsiteY60" fmla="*/ 890561 h 2002690"/>
              <a:gd name="connsiteX61" fmla="*/ 63434 w 2726350"/>
              <a:gd name="connsiteY61" fmla="*/ 769056 h 2002690"/>
              <a:gd name="connsiteX62" fmla="*/ 112331 w 2726350"/>
              <a:gd name="connsiteY62" fmla="*/ 658987 h 2002690"/>
              <a:gd name="connsiteX63" fmla="*/ 169158 w 2726350"/>
              <a:gd name="connsiteY63" fmla="*/ 558924 h 2002690"/>
              <a:gd name="connsiteX64" fmla="*/ 239200 w 2726350"/>
              <a:gd name="connsiteY64" fmla="*/ 467437 h 2002690"/>
              <a:gd name="connsiteX65" fmla="*/ 317171 w 2726350"/>
              <a:gd name="connsiteY65" fmla="*/ 387387 h 2002690"/>
              <a:gd name="connsiteX66" fmla="*/ 401750 w 2726350"/>
              <a:gd name="connsiteY66" fmla="*/ 315913 h 2002690"/>
              <a:gd name="connsiteX67" fmla="*/ 494258 w 2726350"/>
              <a:gd name="connsiteY67" fmla="*/ 250158 h 2002690"/>
              <a:gd name="connsiteX68" fmla="*/ 589410 w 2726350"/>
              <a:gd name="connsiteY68" fmla="*/ 192979 h 2002690"/>
              <a:gd name="connsiteX69" fmla="*/ 687204 w 2726350"/>
              <a:gd name="connsiteY69" fmla="*/ 147236 h 2002690"/>
              <a:gd name="connsiteX70" fmla="*/ 790285 w 2726350"/>
              <a:gd name="connsiteY70" fmla="*/ 105781 h 2002690"/>
              <a:gd name="connsiteX71" fmla="*/ 892044 w 2726350"/>
              <a:gd name="connsiteY71" fmla="*/ 71474 h 2002690"/>
              <a:gd name="connsiteX72" fmla="*/ 991160 w 2726350"/>
              <a:gd name="connsiteY72" fmla="*/ 44314 h 2002690"/>
              <a:gd name="connsiteX73" fmla="*/ 1092919 w 2726350"/>
              <a:gd name="connsiteY73" fmla="*/ 25731 h 2002690"/>
              <a:gd name="connsiteX74" fmla="*/ 1188070 w 2726350"/>
              <a:gd name="connsiteY74" fmla="*/ 11436 h 2002690"/>
              <a:gd name="connsiteX75" fmla="*/ 1283221 w 2726350"/>
              <a:gd name="connsiteY75" fmla="*/ 2859 h 200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26350" h="2002690">
                <a:moveTo>
                  <a:pt x="1367800" y="0"/>
                </a:moveTo>
                <a:lnTo>
                  <a:pt x="1460309" y="2859"/>
                </a:lnTo>
                <a:lnTo>
                  <a:pt x="1558103" y="7148"/>
                </a:lnTo>
                <a:lnTo>
                  <a:pt x="1661184" y="18583"/>
                </a:lnTo>
                <a:lnTo>
                  <a:pt x="1773515" y="34308"/>
                </a:lnTo>
                <a:lnTo>
                  <a:pt x="1887168" y="55750"/>
                </a:lnTo>
                <a:lnTo>
                  <a:pt x="1999499" y="82910"/>
                </a:lnTo>
                <a:lnTo>
                  <a:pt x="2111831" y="121505"/>
                </a:lnTo>
                <a:lnTo>
                  <a:pt x="2221519" y="162960"/>
                </a:lnTo>
                <a:lnTo>
                  <a:pt x="2323279" y="215850"/>
                </a:lnTo>
                <a:lnTo>
                  <a:pt x="2418430" y="277318"/>
                </a:lnTo>
                <a:lnTo>
                  <a:pt x="2506973" y="350221"/>
                </a:lnTo>
                <a:lnTo>
                  <a:pt x="2580980" y="430271"/>
                </a:lnTo>
                <a:lnTo>
                  <a:pt x="2612697" y="476014"/>
                </a:lnTo>
                <a:lnTo>
                  <a:pt x="2641771" y="524616"/>
                </a:lnTo>
                <a:lnTo>
                  <a:pt x="2665559" y="574648"/>
                </a:lnTo>
                <a:lnTo>
                  <a:pt x="2686703" y="627538"/>
                </a:lnTo>
                <a:lnTo>
                  <a:pt x="2705205" y="689006"/>
                </a:lnTo>
                <a:lnTo>
                  <a:pt x="2715778" y="746184"/>
                </a:lnTo>
                <a:lnTo>
                  <a:pt x="2722385" y="810511"/>
                </a:lnTo>
                <a:lnTo>
                  <a:pt x="2726350" y="879125"/>
                </a:lnTo>
                <a:lnTo>
                  <a:pt x="2718421" y="943452"/>
                </a:lnTo>
                <a:lnTo>
                  <a:pt x="2705205" y="1009207"/>
                </a:lnTo>
                <a:lnTo>
                  <a:pt x="2686703" y="1069245"/>
                </a:lnTo>
                <a:lnTo>
                  <a:pt x="2665559" y="1130712"/>
                </a:lnTo>
                <a:lnTo>
                  <a:pt x="2641771" y="1192180"/>
                </a:lnTo>
                <a:lnTo>
                  <a:pt x="2612697" y="1249359"/>
                </a:lnTo>
                <a:lnTo>
                  <a:pt x="2578337" y="1302249"/>
                </a:lnTo>
                <a:lnTo>
                  <a:pt x="2542655" y="1355139"/>
                </a:lnTo>
                <a:lnTo>
                  <a:pt x="2458076" y="1453773"/>
                </a:lnTo>
                <a:lnTo>
                  <a:pt x="2362925" y="1549548"/>
                </a:lnTo>
                <a:lnTo>
                  <a:pt x="2257201" y="1633887"/>
                </a:lnTo>
                <a:lnTo>
                  <a:pt x="2143548" y="1709649"/>
                </a:lnTo>
                <a:lnTo>
                  <a:pt x="2020644" y="1773975"/>
                </a:lnTo>
                <a:lnTo>
                  <a:pt x="1893776" y="1835442"/>
                </a:lnTo>
                <a:lnTo>
                  <a:pt x="1762943" y="1885474"/>
                </a:lnTo>
                <a:lnTo>
                  <a:pt x="1629467" y="1926928"/>
                </a:lnTo>
                <a:lnTo>
                  <a:pt x="1498633" y="1961236"/>
                </a:lnTo>
                <a:lnTo>
                  <a:pt x="1365157" y="1984107"/>
                </a:lnTo>
                <a:lnTo>
                  <a:pt x="1238289" y="1999831"/>
                </a:lnTo>
                <a:lnTo>
                  <a:pt x="1111420" y="2002690"/>
                </a:lnTo>
                <a:lnTo>
                  <a:pt x="991160" y="1999831"/>
                </a:lnTo>
                <a:lnTo>
                  <a:pt x="870899" y="1988396"/>
                </a:lnTo>
                <a:lnTo>
                  <a:pt x="758568" y="1961236"/>
                </a:lnTo>
                <a:lnTo>
                  <a:pt x="644915" y="1926928"/>
                </a:lnTo>
                <a:lnTo>
                  <a:pt x="539191" y="1885474"/>
                </a:lnTo>
                <a:lnTo>
                  <a:pt x="441396" y="1831154"/>
                </a:lnTo>
                <a:lnTo>
                  <a:pt x="348888" y="1771116"/>
                </a:lnTo>
                <a:lnTo>
                  <a:pt x="268274" y="1702501"/>
                </a:lnTo>
                <a:lnTo>
                  <a:pt x="194267" y="1625310"/>
                </a:lnTo>
                <a:lnTo>
                  <a:pt x="130833" y="1538112"/>
                </a:lnTo>
                <a:lnTo>
                  <a:pt x="77971" y="1446626"/>
                </a:lnTo>
                <a:lnTo>
                  <a:pt x="38325" y="1347992"/>
                </a:lnTo>
                <a:lnTo>
                  <a:pt x="25109" y="1297961"/>
                </a:lnTo>
                <a:lnTo>
                  <a:pt x="14537" y="1245070"/>
                </a:lnTo>
                <a:lnTo>
                  <a:pt x="3965" y="1187891"/>
                </a:lnTo>
                <a:lnTo>
                  <a:pt x="0" y="1130712"/>
                </a:lnTo>
                <a:lnTo>
                  <a:pt x="0" y="1073534"/>
                </a:lnTo>
                <a:lnTo>
                  <a:pt x="6608" y="1012066"/>
                </a:lnTo>
                <a:lnTo>
                  <a:pt x="14537" y="952028"/>
                </a:lnTo>
                <a:lnTo>
                  <a:pt x="27752" y="890561"/>
                </a:lnTo>
                <a:lnTo>
                  <a:pt x="63434" y="769056"/>
                </a:lnTo>
                <a:lnTo>
                  <a:pt x="112331" y="658987"/>
                </a:lnTo>
                <a:lnTo>
                  <a:pt x="169158" y="558924"/>
                </a:lnTo>
                <a:lnTo>
                  <a:pt x="239200" y="467437"/>
                </a:lnTo>
                <a:lnTo>
                  <a:pt x="317171" y="387387"/>
                </a:lnTo>
                <a:lnTo>
                  <a:pt x="401750" y="315913"/>
                </a:lnTo>
                <a:lnTo>
                  <a:pt x="494258" y="250158"/>
                </a:lnTo>
                <a:lnTo>
                  <a:pt x="589410" y="192979"/>
                </a:lnTo>
                <a:lnTo>
                  <a:pt x="687204" y="147236"/>
                </a:lnTo>
                <a:lnTo>
                  <a:pt x="790285" y="105781"/>
                </a:lnTo>
                <a:lnTo>
                  <a:pt x="892044" y="71474"/>
                </a:lnTo>
                <a:lnTo>
                  <a:pt x="991160" y="44314"/>
                </a:lnTo>
                <a:lnTo>
                  <a:pt x="1092919" y="25731"/>
                </a:lnTo>
                <a:lnTo>
                  <a:pt x="1188070" y="11436"/>
                </a:lnTo>
                <a:lnTo>
                  <a:pt x="1283221" y="28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знаменитости</a:t>
            </a:r>
          </a:p>
        </p:txBody>
      </p:sp>
      <p:sp>
        <p:nvSpPr>
          <p:cNvPr id="49" name="Рисунок 48">
            <a:extLst>
              <a:ext uri="{FF2B5EF4-FFF2-40B4-BE49-F238E27FC236}">
                <a16:creationId xmlns:a16="http://schemas.microsoft.com/office/drawing/2014/main" id="{C75822EB-D396-4CEF-ABDF-76D6FA17983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378537" y="908939"/>
            <a:ext cx="3881839" cy="2851475"/>
          </a:xfrm>
          <a:custGeom>
            <a:avLst/>
            <a:gdLst>
              <a:gd name="connsiteX0" fmla="*/ 1947505 w 3881839"/>
              <a:gd name="connsiteY0" fmla="*/ 0 h 2851475"/>
              <a:gd name="connsiteX1" fmla="*/ 2079221 w 3881839"/>
              <a:gd name="connsiteY1" fmla="*/ 4071 h 2851475"/>
              <a:gd name="connsiteX2" fmla="*/ 2218462 w 3881839"/>
              <a:gd name="connsiteY2" fmla="*/ 10177 h 2851475"/>
              <a:gd name="connsiteX3" fmla="*/ 2365231 w 3881839"/>
              <a:gd name="connsiteY3" fmla="*/ 26459 h 2851475"/>
              <a:gd name="connsiteX4" fmla="*/ 2525171 w 3881839"/>
              <a:gd name="connsiteY4" fmla="*/ 48848 h 2851475"/>
              <a:gd name="connsiteX5" fmla="*/ 2686993 w 3881839"/>
              <a:gd name="connsiteY5" fmla="*/ 79377 h 2851475"/>
              <a:gd name="connsiteX6" fmla="*/ 2846933 w 3881839"/>
              <a:gd name="connsiteY6" fmla="*/ 118048 h 2851475"/>
              <a:gd name="connsiteX7" fmla="*/ 3006873 w 3881839"/>
              <a:gd name="connsiteY7" fmla="*/ 173002 h 2851475"/>
              <a:gd name="connsiteX8" fmla="*/ 3163050 w 3881839"/>
              <a:gd name="connsiteY8" fmla="*/ 232026 h 2851475"/>
              <a:gd name="connsiteX9" fmla="*/ 3307936 w 3881839"/>
              <a:gd name="connsiteY9" fmla="*/ 307333 h 2851475"/>
              <a:gd name="connsiteX10" fmla="*/ 3443415 w 3881839"/>
              <a:gd name="connsiteY10" fmla="*/ 394851 h 2851475"/>
              <a:gd name="connsiteX11" fmla="*/ 3569486 w 3881839"/>
              <a:gd name="connsiteY11" fmla="*/ 498652 h 2851475"/>
              <a:gd name="connsiteX12" fmla="*/ 3674858 w 3881839"/>
              <a:gd name="connsiteY12" fmla="*/ 612630 h 2851475"/>
              <a:gd name="connsiteX13" fmla="*/ 3720017 w 3881839"/>
              <a:gd name="connsiteY13" fmla="*/ 677760 h 2851475"/>
              <a:gd name="connsiteX14" fmla="*/ 3761414 w 3881839"/>
              <a:gd name="connsiteY14" fmla="*/ 746960 h 2851475"/>
              <a:gd name="connsiteX15" fmla="*/ 3795283 w 3881839"/>
              <a:gd name="connsiteY15" fmla="*/ 818196 h 2851475"/>
              <a:gd name="connsiteX16" fmla="*/ 3825390 w 3881839"/>
              <a:gd name="connsiteY16" fmla="*/ 893503 h 2851475"/>
              <a:gd name="connsiteX17" fmla="*/ 3851733 w 3881839"/>
              <a:gd name="connsiteY17" fmla="*/ 981021 h 2851475"/>
              <a:gd name="connsiteX18" fmla="*/ 3866786 w 3881839"/>
              <a:gd name="connsiteY18" fmla="*/ 1062434 h 2851475"/>
              <a:gd name="connsiteX19" fmla="*/ 3876194 w 3881839"/>
              <a:gd name="connsiteY19" fmla="*/ 1154023 h 2851475"/>
              <a:gd name="connsiteX20" fmla="*/ 3881839 w 3881839"/>
              <a:gd name="connsiteY20" fmla="*/ 1251718 h 2851475"/>
              <a:gd name="connsiteX21" fmla="*/ 3870549 w 3881839"/>
              <a:gd name="connsiteY21" fmla="*/ 1343307 h 2851475"/>
              <a:gd name="connsiteX22" fmla="*/ 3851733 w 3881839"/>
              <a:gd name="connsiteY22" fmla="*/ 1436932 h 2851475"/>
              <a:gd name="connsiteX23" fmla="*/ 3825390 w 3881839"/>
              <a:gd name="connsiteY23" fmla="*/ 1522415 h 2851475"/>
              <a:gd name="connsiteX24" fmla="*/ 3795283 w 3881839"/>
              <a:gd name="connsiteY24" fmla="*/ 1609934 h 2851475"/>
              <a:gd name="connsiteX25" fmla="*/ 3761414 w 3881839"/>
              <a:gd name="connsiteY25" fmla="*/ 1697452 h 2851475"/>
              <a:gd name="connsiteX26" fmla="*/ 3720017 w 3881839"/>
              <a:gd name="connsiteY26" fmla="*/ 1778865 h 2851475"/>
              <a:gd name="connsiteX27" fmla="*/ 3671094 w 3881839"/>
              <a:gd name="connsiteY27" fmla="*/ 1854171 h 2851475"/>
              <a:gd name="connsiteX28" fmla="*/ 3620290 w 3881839"/>
              <a:gd name="connsiteY28" fmla="*/ 1929478 h 2851475"/>
              <a:gd name="connsiteX29" fmla="*/ 3499864 w 3881839"/>
              <a:gd name="connsiteY29" fmla="*/ 2069915 h 2851475"/>
              <a:gd name="connsiteX30" fmla="*/ 3364386 w 3881839"/>
              <a:gd name="connsiteY30" fmla="*/ 2206281 h 2851475"/>
              <a:gd name="connsiteX31" fmla="*/ 3213854 w 3881839"/>
              <a:gd name="connsiteY31" fmla="*/ 2326364 h 2851475"/>
              <a:gd name="connsiteX32" fmla="*/ 3052032 w 3881839"/>
              <a:gd name="connsiteY32" fmla="*/ 2434236 h 2851475"/>
              <a:gd name="connsiteX33" fmla="*/ 2877039 w 3881839"/>
              <a:gd name="connsiteY33" fmla="*/ 2525825 h 2851475"/>
              <a:gd name="connsiteX34" fmla="*/ 2696401 w 3881839"/>
              <a:gd name="connsiteY34" fmla="*/ 2613343 h 2851475"/>
              <a:gd name="connsiteX35" fmla="*/ 2510118 w 3881839"/>
              <a:gd name="connsiteY35" fmla="*/ 2684579 h 2851475"/>
              <a:gd name="connsiteX36" fmla="*/ 2320072 w 3881839"/>
              <a:gd name="connsiteY36" fmla="*/ 2743603 h 2851475"/>
              <a:gd name="connsiteX37" fmla="*/ 2133788 w 3881839"/>
              <a:gd name="connsiteY37" fmla="*/ 2792451 h 2851475"/>
              <a:gd name="connsiteX38" fmla="*/ 1943742 w 3881839"/>
              <a:gd name="connsiteY38" fmla="*/ 2825016 h 2851475"/>
              <a:gd name="connsiteX39" fmla="*/ 1763104 w 3881839"/>
              <a:gd name="connsiteY39" fmla="*/ 2847404 h 2851475"/>
              <a:gd name="connsiteX40" fmla="*/ 1582466 w 3881839"/>
              <a:gd name="connsiteY40" fmla="*/ 2851475 h 2851475"/>
              <a:gd name="connsiteX41" fmla="*/ 1411236 w 3881839"/>
              <a:gd name="connsiteY41" fmla="*/ 2847404 h 2851475"/>
              <a:gd name="connsiteX42" fmla="*/ 1240006 w 3881839"/>
              <a:gd name="connsiteY42" fmla="*/ 2831122 h 2851475"/>
              <a:gd name="connsiteX43" fmla="*/ 1080066 w 3881839"/>
              <a:gd name="connsiteY43" fmla="*/ 2792451 h 2851475"/>
              <a:gd name="connsiteX44" fmla="*/ 918244 w 3881839"/>
              <a:gd name="connsiteY44" fmla="*/ 2743603 h 2851475"/>
              <a:gd name="connsiteX45" fmla="*/ 767712 w 3881839"/>
              <a:gd name="connsiteY45" fmla="*/ 2684579 h 2851475"/>
              <a:gd name="connsiteX46" fmla="*/ 628471 w 3881839"/>
              <a:gd name="connsiteY46" fmla="*/ 2607237 h 2851475"/>
              <a:gd name="connsiteX47" fmla="*/ 496755 w 3881839"/>
              <a:gd name="connsiteY47" fmla="*/ 2521754 h 2851475"/>
              <a:gd name="connsiteX48" fmla="*/ 381975 w 3881839"/>
              <a:gd name="connsiteY48" fmla="*/ 2424059 h 2851475"/>
              <a:gd name="connsiteX49" fmla="*/ 276602 w 3881839"/>
              <a:gd name="connsiteY49" fmla="*/ 2314152 h 2851475"/>
              <a:gd name="connsiteX50" fmla="*/ 186283 w 3881839"/>
              <a:gd name="connsiteY50" fmla="*/ 2189998 h 2851475"/>
              <a:gd name="connsiteX51" fmla="*/ 111017 w 3881839"/>
              <a:gd name="connsiteY51" fmla="*/ 2059738 h 2851475"/>
              <a:gd name="connsiteX52" fmla="*/ 54568 w 3881839"/>
              <a:gd name="connsiteY52" fmla="*/ 1919301 h 2851475"/>
              <a:gd name="connsiteX53" fmla="*/ 35752 w 3881839"/>
              <a:gd name="connsiteY53" fmla="*/ 1848065 h 2851475"/>
              <a:gd name="connsiteX54" fmla="*/ 20698 w 3881839"/>
              <a:gd name="connsiteY54" fmla="*/ 1772759 h 2851475"/>
              <a:gd name="connsiteX55" fmla="*/ 5645 w 3881839"/>
              <a:gd name="connsiteY55" fmla="*/ 1691346 h 2851475"/>
              <a:gd name="connsiteX56" fmla="*/ 0 w 3881839"/>
              <a:gd name="connsiteY56" fmla="*/ 1609934 h 2851475"/>
              <a:gd name="connsiteX57" fmla="*/ 0 w 3881839"/>
              <a:gd name="connsiteY57" fmla="*/ 1528521 h 2851475"/>
              <a:gd name="connsiteX58" fmla="*/ 9408 w 3881839"/>
              <a:gd name="connsiteY58" fmla="*/ 1441003 h 2851475"/>
              <a:gd name="connsiteX59" fmla="*/ 20698 w 3881839"/>
              <a:gd name="connsiteY59" fmla="*/ 1355519 h 2851475"/>
              <a:gd name="connsiteX60" fmla="*/ 39515 w 3881839"/>
              <a:gd name="connsiteY60" fmla="*/ 1268001 h 2851475"/>
              <a:gd name="connsiteX61" fmla="*/ 90319 w 3881839"/>
              <a:gd name="connsiteY61" fmla="*/ 1094999 h 2851475"/>
              <a:gd name="connsiteX62" fmla="*/ 159940 w 3881839"/>
              <a:gd name="connsiteY62" fmla="*/ 938280 h 2851475"/>
              <a:gd name="connsiteX63" fmla="*/ 240851 w 3881839"/>
              <a:gd name="connsiteY63" fmla="*/ 795808 h 2851475"/>
              <a:gd name="connsiteX64" fmla="*/ 340578 w 3881839"/>
              <a:gd name="connsiteY64" fmla="*/ 665548 h 2851475"/>
              <a:gd name="connsiteX65" fmla="*/ 451596 w 3881839"/>
              <a:gd name="connsiteY65" fmla="*/ 551570 h 2851475"/>
              <a:gd name="connsiteX66" fmla="*/ 572021 w 3881839"/>
              <a:gd name="connsiteY66" fmla="*/ 449805 h 2851475"/>
              <a:gd name="connsiteX67" fmla="*/ 703736 w 3881839"/>
              <a:gd name="connsiteY67" fmla="*/ 356180 h 2851475"/>
              <a:gd name="connsiteX68" fmla="*/ 839215 w 3881839"/>
              <a:gd name="connsiteY68" fmla="*/ 274768 h 2851475"/>
              <a:gd name="connsiteX69" fmla="*/ 978457 w 3881839"/>
              <a:gd name="connsiteY69" fmla="*/ 209637 h 2851475"/>
              <a:gd name="connsiteX70" fmla="*/ 1125225 w 3881839"/>
              <a:gd name="connsiteY70" fmla="*/ 150613 h 2851475"/>
              <a:gd name="connsiteX71" fmla="*/ 1270112 w 3881839"/>
              <a:gd name="connsiteY71" fmla="*/ 101766 h 2851475"/>
              <a:gd name="connsiteX72" fmla="*/ 1411236 w 3881839"/>
              <a:gd name="connsiteY72" fmla="*/ 63095 h 2851475"/>
              <a:gd name="connsiteX73" fmla="*/ 1556123 w 3881839"/>
              <a:gd name="connsiteY73" fmla="*/ 36636 h 2851475"/>
              <a:gd name="connsiteX74" fmla="*/ 1691601 w 3881839"/>
              <a:gd name="connsiteY74" fmla="*/ 16283 h 2851475"/>
              <a:gd name="connsiteX75" fmla="*/ 1827080 w 3881839"/>
              <a:gd name="connsiteY75" fmla="*/ 4071 h 285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881839" h="2851475">
                <a:moveTo>
                  <a:pt x="1947505" y="0"/>
                </a:moveTo>
                <a:lnTo>
                  <a:pt x="2079221" y="4071"/>
                </a:lnTo>
                <a:lnTo>
                  <a:pt x="2218462" y="10177"/>
                </a:lnTo>
                <a:lnTo>
                  <a:pt x="2365231" y="26459"/>
                </a:lnTo>
                <a:lnTo>
                  <a:pt x="2525171" y="48848"/>
                </a:lnTo>
                <a:lnTo>
                  <a:pt x="2686993" y="79377"/>
                </a:lnTo>
                <a:lnTo>
                  <a:pt x="2846933" y="118048"/>
                </a:lnTo>
                <a:lnTo>
                  <a:pt x="3006873" y="173002"/>
                </a:lnTo>
                <a:lnTo>
                  <a:pt x="3163050" y="232026"/>
                </a:lnTo>
                <a:lnTo>
                  <a:pt x="3307936" y="307333"/>
                </a:lnTo>
                <a:lnTo>
                  <a:pt x="3443415" y="394851"/>
                </a:lnTo>
                <a:lnTo>
                  <a:pt x="3569486" y="498652"/>
                </a:lnTo>
                <a:lnTo>
                  <a:pt x="3674858" y="612630"/>
                </a:lnTo>
                <a:lnTo>
                  <a:pt x="3720017" y="677760"/>
                </a:lnTo>
                <a:lnTo>
                  <a:pt x="3761414" y="746960"/>
                </a:lnTo>
                <a:lnTo>
                  <a:pt x="3795283" y="818196"/>
                </a:lnTo>
                <a:lnTo>
                  <a:pt x="3825390" y="893503"/>
                </a:lnTo>
                <a:lnTo>
                  <a:pt x="3851733" y="981021"/>
                </a:lnTo>
                <a:lnTo>
                  <a:pt x="3866786" y="1062434"/>
                </a:lnTo>
                <a:lnTo>
                  <a:pt x="3876194" y="1154023"/>
                </a:lnTo>
                <a:lnTo>
                  <a:pt x="3881839" y="1251718"/>
                </a:lnTo>
                <a:lnTo>
                  <a:pt x="3870549" y="1343307"/>
                </a:lnTo>
                <a:lnTo>
                  <a:pt x="3851733" y="1436932"/>
                </a:lnTo>
                <a:lnTo>
                  <a:pt x="3825390" y="1522415"/>
                </a:lnTo>
                <a:lnTo>
                  <a:pt x="3795283" y="1609934"/>
                </a:lnTo>
                <a:lnTo>
                  <a:pt x="3761414" y="1697452"/>
                </a:lnTo>
                <a:lnTo>
                  <a:pt x="3720017" y="1778865"/>
                </a:lnTo>
                <a:lnTo>
                  <a:pt x="3671094" y="1854171"/>
                </a:lnTo>
                <a:lnTo>
                  <a:pt x="3620290" y="1929478"/>
                </a:lnTo>
                <a:lnTo>
                  <a:pt x="3499864" y="2069915"/>
                </a:lnTo>
                <a:lnTo>
                  <a:pt x="3364386" y="2206281"/>
                </a:lnTo>
                <a:lnTo>
                  <a:pt x="3213854" y="2326364"/>
                </a:lnTo>
                <a:lnTo>
                  <a:pt x="3052032" y="2434236"/>
                </a:lnTo>
                <a:lnTo>
                  <a:pt x="2877039" y="2525825"/>
                </a:lnTo>
                <a:lnTo>
                  <a:pt x="2696401" y="2613343"/>
                </a:lnTo>
                <a:lnTo>
                  <a:pt x="2510118" y="2684579"/>
                </a:lnTo>
                <a:lnTo>
                  <a:pt x="2320072" y="2743603"/>
                </a:lnTo>
                <a:lnTo>
                  <a:pt x="2133788" y="2792451"/>
                </a:lnTo>
                <a:lnTo>
                  <a:pt x="1943742" y="2825016"/>
                </a:lnTo>
                <a:lnTo>
                  <a:pt x="1763104" y="2847404"/>
                </a:lnTo>
                <a:lnTo>
                  <a:pt x="1582466" y="2851475"/>
                </a:lnTo>
                <a:lnTo>
                  <a:pt x="1411236" y="2847404"/>
                </a:lnTo>
                <a:lnTo>
                  <a:pt x="1240006" y="2831122"/>
                </a:lnTo>
                <a:lnTo>
                  <a:pt x="1080066" y="2792451"/>
                </a:lnTo>
                <a:lnTo>
                  <a:pt x="918244" y="2743603"/>
                </a:lnTo>
                <a:lnTo>
                  <a:pt x="767712" y="2684579"/>
                </a:lnTo>
                <a:lnTo>
                  <a:pt x="628471" y="2607237"/>
                </a:lnTo>
                <a:lnTo>
                  <a:pt x="496755" y="2521754"/>
                </a:lnTo>
                <a:lnTo>
                  <a:pt x="381975" y="2424059"/>
                </a:lnTo>
                <a:lnTo>
                  <a:pt x="276602" y="2314152"/>
                </a:lnTo>
                <a:lnTo>
                  <a:pt x="186283" y="2189998"/>
                </a:lnTo>
                <a:lnTo>
                  <a:pt x="111017" y="2059738"/>
                </a:lnTo>
                <a:lnTo>
                  <a:pt x="54568" y="1919301"/>
                </a:lnTo>
                <a:lnTo>
                  <a:pt x="35752" y="1848065"/>
                </a:lnTo>
                <a:lnTo>
                  <a:pt x="20698" y="1772759"/>
                </a:lnTo>
                <a:lnTo>
                  <a:pt x="5645" y="1691346"/>
                </a:lnTo>
                <a:lnTo>
                  <a:pt x="0" y="1609934"/>
                </a:lnTo>
                <a:lnTo>
                  <a:pt x="0" y="1528521"/>
                </a:lnTo>
                <a:lnTo>
                  <a:pt x="9408" y="1441003"/>
                </a:lnTo>
                <a:lnTo>
                  <a:pt x="20698" y="1355519"/>
                </a:lnTo>
                <a:lnTo>
                  <a:pt x="39515" y="1268001"/>
                </a:lnTo>
                <a:lnTo>
                  <a:pt x="90319" y="1094999"/>
                </a:lnTo>
                <a:lnTo>
                  <a:pt x="159940" y="938280"/>
                </a:lnTo>
                <a:lnTo>
                  <a:pt x="240851" y="795808"/>
                </a:lnTo>
                <a:lnTo>
                  <a:pt x="340578" y="665548"/>
                </a:lnTo>
                <a:lnTo>
                  <a:pt x="451596" y="551570"/>
                </a:lnTo>
                <a:lnTo>
                  <a:pt x="572021" y="449805"/>
                </a:lnTo>
                <a:lnTo>
                  <a:pt x="703736" y="356180"/>
                </a:lnTo>
                <a:lnTo>
                  <a:pt x="839215" y="274768"/>
                </a:lnTo>
                <a:lnTo>
                  <a:pt x="978457" y="209637"/>
                </a:lnTo>
                <a:lnTo>
                  <a:pt x="1125225" y="150613"/>
                </a:lnTo>
                <a:lnTo>
                  <a:pt x="1270112" y="101766"/>
                </a:lnTo>
                <a:lnTo>
                  <a:pt x="1411236" y="63095"/>
                </a:lnTo>
                <a:lnTo>
                  <a:pt x="1556123" y="36636"/>
                </a:lnTo>
                <a:lnTo>
                  <a:pt x="1691601" y="16283"/>
                </a:lnTo>
                <a:lnTo>
                  <a:pt x="1827080" y="4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дерева-символа колонии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CD626C9-ABA8-4D44-A611-C2D8E0BB87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47892" y="2697163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8" name="Текст 6">
            <a:extLst>
              <a:ext uri="{FF2B5EF4-FFF2-40B4-BE49-F238E27FC236}">
                <a16:creationId xmlns:a16="http://schemas.microsoft.com/office/drawing/2014/main" id="{53570E39-001F-4786-9E8E-0BD4D32189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89641" y="422781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A65B1D66-0C8D-478A-92E1-090A20AB1B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21862" y="3760414"/>
            <a:ext cx="1482916" cy="320675"/>
          </a:xfrm>
        </p:spPr>
        <p:txBody>
          <a:bodyPr rtlCol="0"/>
          <a:lstStyle>
            <a:lvl1pPr marL="0" indent="0" algn="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36887A15-7708-487E-8970-C03AC543C9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04941" y="5672658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1" name="Текст 6">
            <a:extLst>
              <a:ext uri="{FF2B5EF4-FFF2-40B4-BE49-F238E27FC236}">
                <a16:creationId xmlns:a16="http://schemas.microsoft.com/office/drawing/2014/main" id="{7FFE2697-2CBC-40EB-901A-E5DDFECDE4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11784" y="643866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292875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4BA345-61FC-424D-9688-A8F2886EF1B8}" type="datetime1">
              <a:rPr lang="ru-RU" noProof="0" smtClean="0"/>
              <a:t>10.01.2022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6758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9" r:id="rId12"/>
    <p:sldLayoutId id="2147484144" r:id="rId13"/>
    <p:sldLayoutId id="2147484145" r:id="rId14"/>
    <p:sldLayoutId id="2147484147" r:id="rId15"/>
    <p:sldLayoutId id="2147484148" r:id="rId16"/>
    <p:sldLayoutId id="2147484146" r:id="rId17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2.svg"/><Relationship Id="rId9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ru-ru/article/&#1056;&#1077;&#1076;&#1072;&#1082;&#1090;&#1080;&#1088;&#1086;&#1074;&#1072;&#1085;&#1080;&#1077;-&#1087;&#1088;&#1077;&#1079;&#1077;&#1085;&#1090;&#1072;&#1094;&#1080;&#1080;-&#1091;&#1095;&#1077;&#1073;&#1085;&#1086;&#1075;&#1086;-&#1079;&#1072;&#1074;&#1077;&#1076;&#1077;&#1085;&#1080;&#1103;-44445997-6769-4d44-8b30-f9e3050adbfb?omkt=ru-RU&amp;ui=ru-RU&amp;rs=ru-RU&amp;ad=R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370B9-915D-490C-8F1C-D0FFE057C4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ru-RU" smtClean="0"/>
              <a:t>ТЕМА 5</a:t>
            </a:r>
            <a:r>
              <a:rPr lang="ru-RU" smtClean="0"/>
              <a:t>. </a:t>
            </a:r>
            <a:r>
              <a:rPr lang="ru-RU" dirty="0" smtClean="0"/>
              <a:t>ОБЩИЕ АСПЕКТЫ УПРАВЛЕНИЯ ПРОЕКТАМИ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4C4DA4-CC0D-4C70-991F-5958C0096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0960" y="731479"/>
            <a:ext cx="4380411" cy="5233891"/>
          </a:xfrm>
        </p:spPr>
        <p:txBody>
          <a:bodyPr rtlCol="0"/>
          <a:lstStyle/>
          <a:p>
            <a:pPr algn="l"/>
            <a:r>
              <a:rPr lang="ru-RU" sz="2400" b="1" dirty="0"/>
              <a:t>1. Понятие «проект» и «проектное управление</a:t>
            </a:r>
            <a:r>
              <a:rPr lang="ru-RU" sz="2400" b="1" dirty="0" smtClean="0"/>
              <a:t>» </a:t>
            </a:r>
            <a:r>
              <a:rPr lang="ru-RU" sz="2400" b="1" dirty="0"/>
              <a:t>(понятие, классификация, свойства)</a:t>
            </a:r>
          </a:p>
          <a:p>
            <a:pPr algn="l"/>
            <a:r>
              <a:rPr lang="ru-RU" sz="2400" b="1" dirty="0"/>
              <a:t>2. Жизненный цикл </a:t>
            </a:r>
            <a:r>
              <a:rPr lang="ru-RU" sz="2400" b="1" dirty="0" smtClean="0"/>
              <a:t>проекта</a:t>
            </a:r>
          </a:p>
          <a:p>
            <a:pPr algn="l"/>
            <a:r>
              <a:rPr lang="ru-RU" sz="2400" b="1" dirty="0" smtClean="0"/>
              <a:t>3</a:t>
            </a:r>
            <a:r>
              <a:rPr lang="ru-RU" sz="2400" b="1" dirty="0"/>
              <a:t>. Системный подход к управлению </a:t>
            </a:r>
            <a:r>
              <a:rPr lang="ru-RU" sz="2400" b="1" dirty="0" smtClean="0"/>
              <a:t>проектами</a:t>
            </a:r>
            <a:endParaRPr lang="ru-RU" sz="2400" b="1" dirty="0"/>
          </a:p>
          <a:p>
            <a:pPr algn="l"/>
            <a:r>
              <a:rPr lang="ru-RU" sz="2400" b="1" dirty="0"/>
              <a:t>4. Цели проекта и требования к </a:t>
            </a:r>
            <a:r>
              <a:rPr lang="ru-RU" sz="2400" b="1" dirty="0" smtClean="0"/>
              <a:t>проекту</a:t>
            </a:r>
            <a:endParaRPr lang="ru-RU" sz="2400" b="1" dirty="0"/>
          </a:p>
          <a:p>
            <a:pPr algn="l"/>
            <a:r>
              <a:rPr lang="ru-RU" sz="2400" b="1" dirty="0"/>
              <a:t>5. Организационная структура </a:t>
            </a:r>
            <a:r>
              <a:rPr lang="ru-RU" sz="2400" b="1" dirty="0" smtClean="0"/>
              <a:t>проекта</a:t>
            </a:r>
            <a:endParaRPr lang="ru-RU" sz="2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C75C642-A0F6-4641-80F6-BF20B069209C}"/>
              </a:ext>
            </a:extLst>
          </p:cNvPr>
          <p:cNvSpPr/>
          <p:nvPr/>
        </p:nvSpPr>
        <p:spPr>
          <a:xfrm>
            <a:off x="0" y="7086246"/>
            <a:ext cx="5216893" cy="561502"/>
          </a:xfrm>
          <a:prstGeom prst="rect">
            <a:avLst/>
          </a:prstGeom>
          <a:solidFill>
            <a:srgbClr val="FFFF00"/>
          </a:solidFill>
        </p:spPr>
        <p:txBody>
          <a:bodyPr wrap="square" lIns="144000" rtlCol="0" anchor="ctr">
            <a:noAutofit/>
          </a:bodyPr>
          <a:lstStyle/>
          <a:p>
            <a:pPr rtl="0"/>
            <a:r>
              <a:rPr lang="ru-RU" sz="2800" b="1">
                <a:ea typeface="Tahoma" panose="020B0604030504040204" pitchFamily="34" charset="0"/>
                <a:cs typeface="Tahoma" panose="020B0604030504040204" pitchFamily="34" charset="0"/>
              </a:rPr>
              <a:t>* </a:t>
            </a:r>
            <a:r>
              <a:rPr lang="ru-RU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См. инструкции в </a:t>
            </a:r>
            <a:r>
              <a:rPr lang="ru-RU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примечаниях</a:t>
            </a:r>
            <a:r>
              <a:rPr lang="ru-RU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 слайдам.</a:t>
            </a:r>
          </a:p>
        </p:txBody>
      </p:sp>
    </p:spTree>
    <p:extLst>
      <p:ext uri="{BB962C8B-B14F-4D97-AF65-F5344CB8AC3E}">
        <p14:creationId xmlns:p14="http://schemas.microsoft.com/office/powerpoint/2010/main" val="200870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2494" y="90705"/>
            <a:ext cx="3207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4. Характер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контактов: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75015" y="527957"/>
            <a:ext cx="5390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внутренний;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региональный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международный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22494" y="1488429"/>
            <a:ext cx="4730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5. Количество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участников проекта: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75015" y="1978846"/>
            <a:ext cx="595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индивидуальные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парные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групповые</a:t>
            </a:r>
            <a:r>
              <a:rPr lang="ru-RU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6448" y="3000873"/>
            <a:ext cx="43733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6. Продолжительность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проекта: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0890" y="3400983"/>
            <a:ext cx="10624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краткосрочные</a:t>
            </a:r>
            <a:r>
              <a:rPr lang="ru-RU" dirty="0"/>
              <a:t>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долгосрочные</a:t>
            </a:r>
            <a:r>
              <a:rPr lang="ru-RU" dirty="0"/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8011" y="4180340"/>
            <a:ext cx="114778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Социальный проект </a:t>
            </a:r>
            <a:r>
              <a:rPr lang="ru-RU" sz="2400" dirty="0"/>
              <a:t>- разработанное инициатором соц. нововведение, целью которого является создание, модернизация или стабилизация соц. значимой для общества ценности, несущей положительное последствие после осуществления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8942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6929" y="130089"/>
            <a:ext cx="74197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7.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общепринятой классификации выделяются типы проектов по особенностям финансирования: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88228" y="82485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1. Инвестиционные</a:t>
            </a:r>
            <a:endParaRPr lang="ru-RU" dirty="0"/>
          </a:p>
          <a:p>
            <a:r>
              <a:rPr lang="ru-RU" dirty="0"/>
              <a:t>2. Спонсорские</a:t>
            </a:r>
          </a:p>
          <a:p>
            <a:r>
              <a:rPr lang="ru-RU" dirty="0"/>
              <a:t>3. Кредитные</a:t>
            </a:r>
          </a:p>
          <a:p>
            <a:r>
              <a:rPr lang="ru-RU" dirty="0"/>
              <a:t>4</a:t>
            </a:r>
            <a:r>
              <a:rPr lang="ru-RU" dirty="0" smtClean="0"/>
              <a:t>. Бюджетные</a:t>
            </a:r>
            <a:endParaRPr lang="ru-RU" dirty="0"/>
          </a:p>
          <a:p>
            <a:r>
              <a:rPr lang="ru-RU" dirty="0"/>
              <a:t>5</a:t>
            </a:r>
            <a:r>
              <a:rPr lang="ru-RU" dirty="0" smtClean="0"/>
              <a:t>. Благотворительные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6363" y="2565287"/>
            <a:ext cx="54521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8.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зависимости от масштаба выделяют: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2811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 smtClean="0">
                <a:solidFill>
                  <a:schemeClr val="tx1"/>
                </a:solidFill>
              </a:rPr>
              <a:t>микропроекты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4173251"/>
            <a:ext cx="27780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форма представления индивидуальной инициативы получившей признание окружающих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43229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</a:rPr>
              <a:t>м</a:t>
            </a:r>
            <a:r>
              <a:rPr lang="ru-RU" sz="2000" b="1" i="1" dirty="0" smtClean="0">
                <a:solidFill>
                  <a:schemeClr val="tx1"/>
                </a:solidFill>
              </a:rPr>
              <a:t>алые 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0018" y="4173251"/>
            <a:ext cx="27780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не предусматривают большого числа потребителей и не требуют значительного финансирования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801708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 smtClean="0">
                <a:solidFill>
                  <a:schemeClr val="tx1"/>
                </a:solidFill>
              </a:rPr>
              <a:t>мегапроекты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88497" y="4173251"/>
            <a:ext cx="27780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целевые программы, состоящие из взаимных проектов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926080" y="2891246"/>
            <a:ext cx="1515291" cy="522514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  <a:endCxn id="9" idx="0"/>
          </p:cNvCxnSpPr>
          <p:nvPr/>
        </p:nvCxnSpPr>
        <p:spPr>
          <a:xfrm>
            <a:off x="5962430" y="2965397"/>
            <a:ext cx="37575" cy="509323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611291" y="2891246"/>
            <a:ext cx="1680755" cy="522514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23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724E52-08A2-4D30-AA1E-AC7615D22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8642" y="2730518"/>
            <a:ext cx="3420000" cy="2073752"/>
          </a:xfrm>
        </p:spPr>
        <p:txBody>
          <a:bodyPr rtlCol="0"/>
          <a:lstStyle/>
          <a:p>
            <a:pPr>
              <a:lnSpc>
                <a:spcPct val="100000"/>
              </a:lnSpc>
            </a:pPr>
            <a:r>
              <a:rPr lang="ru-RU" sz="1700" dirty="0"/>
              <a:t>Каждый проект от возникновения идеи до полного завершения проходит ряд последовательных фаз развития. </a:t>
            </a:r>
            <a:endParaRPr lang="ru-RU" sz="1700" dirty="0" smtClean="0"/>
          </a:p>
          <a:p>
            <a:pPr>
              <a:lnSpc>
                <a:spcPct val="100000"/>
              </a:lnSpc>
            </a:pPr>
            <a:r>
              <a:rPr lang="ru-RU" sz="1700" dirty="0" smtClean="0"/>
              <a:t>Полная </a:t>
            </a:r>
            <a:r>
              <a:rPr lang="ru-RU" sz="1700" dirty="0"/>
              <a:t>совокупность фаз развития проекта образует жизненный цикл проекта.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E9033E-9FBE-4024-9E69-97553421B80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60" y="4804270"/>
            <a:ext cx="3420000" cy="1803786"/>
          </a:xfrm>
        </p:spPr>
        <p:txBody>
          <a:bodyPr rtlCol="0"/>
          <a:lstStyle/>
          <a:p>
            <a:pPr>
              <a:lnSpc>
                <a:spcPct val="100000"/>
              </a:lnSpc>
            </a:pPr>
            <a:r>
              <a:rPr lang="ru-RU" sz="1700" dirty="0"/>
              <a:t>Процесс осуществления проекта протекает во времени. </a:t>
            </a:r>
            <a:endParaRPr lang="ru-RU" sz="1700" dirty="0" smtClean="0"/>
          </a:p>
          <a:p>
            <a:pPr>
              <a:lnSpc>
                <a:spcPct val="100000"/>
              </a:lnSpc>
            </a:pPr>
            <a:r>
              <a:rPr lang="ru-RU" sz="1700" dirty="0" smtClean="0"/>
              <a:t>Он </a:t>
            </a:r>
            <a:r>
              <a:rPr lang="ru-RU" sz="1700" dirty="0"/>
              <a:t>имеет начало и окончание, требует в течение этого времени определенных затрат «усилий».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50631" y="0"/>
            <a:ext cx="4414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2. Жизненный цикл проекта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3211" y="122273"/>
            <a:ext cx="3344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/>
              <a:t>Жизненный цикл проекта — набор последовательных фаз, выделяемых для более эффективного контроля и управления.</a:t>
            </a:r>
          </a:p>
        </p:txBody>
      </p:sp>
      <p:pic>
        <p:nvPicPr>
          <p:cNvPr id="19" name="Рисунок 18" descr="https://cf.ppt-online.org/files/slide/h/h8E4slbn3tZCX9McjeoVHrSyzB0OYm2q7igLPv/slide-58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9" t="16761" r="1860" b="6771"/>
          <a:stretch/>
        </p:blipFill>
        <p:spPr bwMode="auto">
          <a:xfrm>
            <a:off x="4779690" y="533199"/>
            <a:ext cx="6558869" cy="42610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764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E2459-E318-41EB-B7C0-CE1E3227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62" y="-10806"/>
            <a:ext cx="3220538" cy="2456442"/>
          </a:xfrm>
        </p:spPr>
        <p:txBody>
          <a:bodyPr rtlCol="0"/>
          <a:lstStyle/>
          <a:p>
            <a:r>
              <a:rPr lang="ru-RU" sz="2200" dirty="0"/>
              <a:t>жизненный цикл проекта начинается от нулевых значений (начало проекта) и заканчивается нулевыми значениями (когда проект завершен)</a:t>
            </a:r>
          </a:p>
        </p:txBody>
      </p:sp>
      <p:pic>
        <p:nvPicPr>
          <p:cNvPr id="13" name="Рисунок 12" descr="Рукопожатие">
            <a:extLst>
              <a:ext uri="{FF2B5EF4-FFF2-40B4-BE49-F238E27FC236}">
                <a16:creationId xmlns:a16="http://schemas.microsoft.com/office/drawing/2014/main" id="{9A426B7E-F3B1-4EE7-9903-D7F11DCE7E5F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t="94" b="94"/>
          <a:stretch>
            <a:fillRect/>
          </a:stretch>
        </p:blipFill>
        <p:spPr>
          <a:xfrm>
            <a:off x="713770" y="4174555"/>
            <a:ext cx="844171" cy="844171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448B1D6-0CC5-4E5E-A8E1-A1D6F9B9D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966" y="4908252"/>
            <a:ext cx="3950928" cy="1554883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Кривая «время—усилия» имеет характерную форму, отражающую типичную динамику развития проекта.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Эта динамика связана с фазами жизненного цикла проекта.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621940-22B8-4129-8405-6BAFDE9093B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908252"/>
            <a:ext cx="5514577" cy="1554883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Фаза проекта — это набор логически взаимосвязанных работ, по завершении которых достигается один из основных результатов проекта.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общем случае проект проходит четыре фазы развития: концепцию (начальная фаза), фазу разработки, фазу реализации и фазу завершения.</a:t>
            </a:r>
          </a:p>
        </p:txBody>
      </p:sp>
      <p:pic>
        <p:nvPicPr>
          <p:cNvPr id="17" name="Рисунок 16" descr="Весы правосудия">
            <a:extLst>
              <a:ext uri="{FF2B5EF4-FFF2-40B4-BE49-F238E27FC236}">
                <a16:creationId xmlns:a16="http://schemas.microsoft.com/office/drawing/2014/main" id="{D8EB252C-BDC8-40C9-9F53-93E7F11DEFB6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59588" y="4174554"/>
            <a:ext cx="844171" cy="844171"/>
          </a:xfrm>
        </p:spPr>
      </p:pic>
      <p:pic>
        <p:nvPicPr>
          <p:cNvPr id="12" name="Рисунок 11" descr="http://900igr.net/up/datas/106551/010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8" t="25564" r="5324" b="7955"/>
          <a:stretch/>
        </p:blipFill>
        <p:spPr bwMode="auto">
          <a:xfrm>
            <a:off x="3979725" y="57590"/>
            <a:ext cx="7341418" cy="41169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056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>
            <a:extLst>
              <a:ext uri="{FF2B5EF4-FFF2-40B4-BE49-F238E27FC236}">
                <a16:creationId xmlns:a16="http://schemas.microsoft.com/office/drawing/2014/main" id="{9E9B34AE-511E-4AFC-87B5-E52A25A4727C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870768" y="469900"/>
            <a:ext cx="691971" cy="691971"/>
          </a:xfrm>
        </p:spPr>
        <p:txBody>
          <a:bodyPr rtlCol="0"/>
          <a:lstStyle/>
          <a:p>
            <a:pPr rtl="0"/>
            <a:r>
              <a:rPr lang="ru-RU" sz="2400" dirty="0"/>
              <a:t>1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AE7952-3B10-47E2-8E7C-F1652C0E0D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62739" y="586618"/>
            <a:ext cx="3420000" cy="460945"/>
          </a:xfrm>
        </p:spPr>
        <p:txBody>
          <a:bodyPr rtlCol="0"/>
          <a:lstStyle/>
          <a:p>
            <a:r>
              <a:rPr lang="ru-RU" dirty="0"/>
              <a:t>Начальная фаза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597827-04F8-4181-935E-18C599098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9483" y="1249105"/>
            <a:ext cx="4583307" cy="1615707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инициация </a:t>
            </a:r>
            <a:r>
              <a:rPr lang="ru-RU" dirty="0"/>
              <a:t>проекта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сбор исходных данных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выявление потребности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определение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оценка </a:t>
            </a:r>
            <a:r>
              <a:rPr lang="ru-RU" dirty="0"/>
              <a:t>альтернатив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концептуальные предложения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утверждение концепции 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D0E55E6-7F4E-4D34-A101-AED886857C79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6092031" y="474089"/>
            <a:ext cx="691971" cy="691971"/>
          </a:xfrm>
          <a:solidFill>
            <a:schemeClr val="tx1">
              <a:lumMod val="85000"/>
              <a:lumOff val="15000"/>
            </a:schemeClr>
          </a:solidFill>
        </p:spPr>
        <p:txBody>
          <a:bodyPr rtlCol="0"/>
          <a:lstStyle/>
          <a:p>
            <a:pPr rtl="0"/>
            <a:r>
              <a:rPr lang="ru-RU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61C1FD6-AE9B-4DC9-8418-8E649F1468C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784002" y="580764"/>
            <a:ext cx="3420000" cy="460945"/>
          </a:xfrm>
        </p:spPr>
        <p:txBody>
          <a:bodyPr rtlCol="0"/>
          <a:lstStyle/>
          <a:p>
            <a:r>
              <a:rPr lang="ru-RU" dirty="0"/>
              <a:t>Фаза разработки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68EBD9-6460-4BD4-A725-E0003EEB681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2031" y="1246434"/>
            <a:ext cx="5601321" cy="2036697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инициация работ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назначение руководителя и </a:t>
            </a:r>
            <a:r>
              <a:rPr lang="ru-RU" dirty="0" smtClean="0"/>
              <a:t>формирование команды </a:t>
            </a:r>
            <a:r>
              <a:rPr lang="ru-RU" dirty="0"/>
              <a:t>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установление деловых контактов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планирование </a:t>
            </a:r>
            <a:r>
              <a:rPr lang="ru-RU" dirty="0" smtClean="0"/>
              <a:t>предметной области 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разработка сводного плана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</a:t>
            </a:r>
            <a:r>
              <a:rPr lang="ru-RU" dirty="0" smtClean="0"/>
              <a:t>роведение базовых </a:t>
            </a:r>
            <a:r>
              <a:rPr lang="ru-RU" dirty="0"/>
              <a:t>проектных </a:t>
            </a:r>
            <a:r>
              <a:rPr lang="ru-RU" dirty="0" smtClean="0"/>
              <a:t>работ</a:t>
            </a:r>
            <a:endParaRPr lang="ru-RU" dirty="0"/>
          </a:p>
        </p:txBody>
      </p:sp>
      <p:sp>
        <p:nvSpPr>
          <p:cNvPr id="16" name="Текст 9">
            <a:extLst>
              <a:ext uri="{FF2B5EF4-FFF2-40B4-BE49-F238E27FC236}">
                <a16:creationId xmlns:a16="http://schemas.microsoft.com/office/drawing/2014/main" id="{1C0A153C-DAE9-4119-B6CB-F753E40958C5}"/>
              </a:ext>
            </a:extLst>
          </p:cNvPr>
          <p:cNvSpPr txBox="1">
            <a:spLocks noChangeAspect="1"/>
          </p:cNvSpPr>
          <p:nvPr/>
        </p:nvSpPr>
        <p:spPr>
          <a:xfrm>
            <a:off x="3690673" y="3385127"/>
            <a:ext cx="691971" cy="69197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3</a:t>
            </a:r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A22C6227-33AC-4B8E-9805-E4A5B3398ECE}"/>
              </a:ext>
            </a:extLst>
          </p:cNvPr>
          <p:cNvSpPr txBox="1">
            <a:spLocks/>
          </p:cNvSpPr>
          <p:nvPr/>
        </p:nvSpPr>
        <p:spPr>
          <a:xfrm>
            <a:off x="4382644" y="3545937"/>
            <a:ext cx="2244129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Фаза реализации</a:t>
            </a:r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238CE8B3-176C-4DA0-B2DE-EC5F9E68C61E}"/>
              </a:ext>
            </a:extLst>
          </p:cNvPr>
          <p:cNvSpPr txBox="1">
            <a:spLocks/>
          </p:cNvSpPr>
          <p:nvPr/>
        </p:nvSpPr>
        <p:spPr>
          <a:xfrm>
            <a:off x="3807782" y="4077098"/>
            <a:ext cx="3821493" cy="2698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заключение контрактов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организация выполнения работ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коммуникации </a:t>
            </a:r>
            <a:r>
              <a:rPr lang="ru-RU" dirty="0" smtClean="0"/>
              <a:t>участников проекта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мотивация участников </a:t>
            </a:r>
            <a:r>
              <a:rPr lang="ru-RU" dirty="0"/>
              <a:t>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детальное проектирование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оперативное планирование работ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материально-техническое обеспечение работ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выполнение работ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9B48AFC4-8B42-4072-AAA2-4702519F0D8E}"/>
              </a:ext>
            </a:extLst>
          </p:cNvPr>
          <p:cNvSpPr txBox="1">
            <a:spLocks noChangeAspect="1"/>
          </p:cNvSpPr>
          <p:nvPr/>
        </p:nvSpPr>
        <p:spPr>
          <a:xfrm>
            <a:off x="8494002" y="3385127"/>
            <a:ext cx="691971" cy="6919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4</a:t>
            </a:r>
          </a:p>
        </p:txBody>
      </p:sp>
      <p:sp>
        <p:nvSpPr>
          <p:cNvPr id="15" name="Объект 7">
            <a:extLst>
              <a:ext uri="{FF2B5EF4-FFF2-40B4-BE49-F238E27FC236}">
                <a16:creationId xmlns:a16="http://schemas.microsoft.com/office/drawing/2014/main" id="{961517EE-A586-412B-85CB-6F57B715CE11}"/>
              </a:ext>
            </a:extLst>
          </p:cNvPr>
          <p:cNvSpPr txBox="1">
            <a:spLocks/>
          </p:cNvSpPr>
          <p:nvPr/>
        </p:nvSpPr>
        <p:spPr>
          <a:xfrm>
            <a:off x="9218229" y="3545936"/>
            <a:ext cx="2172583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Фаза завершения</a:t>
            </a:r>
          </a:p>
        </p:txBody>
      </p:sp>
      <p:sp>
        <p:nvSpPr>
          <p:cNvPr id="13" name="Объект 4">
            <a:extLst>
              <a:ext uri="{FF2B5EF4-FFF2-40B4-BE49-F238E27FC236}">
                <a16:creationId xmlns:a16="http://schemas.microsoft.com/office/drawing/2014/main" id="{E81D6B8E-F53C-4E35-A828-B1E51783F396}"/>
              </a:ext>
            </a:extLst>
          </p:cNvPr>
          <p:cNvSpPr txBox="1">
            <a:spLocks/>
          </p:cNvSpPr>
          <p:nvPr/>
        </p:nvSpPr>
        <p:spPr>
          <a:xfrm>
            <a:off x="8279691" y="4077098"/>
            <a:ext cx="3848622" cy="2158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планирование процесса завершения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эксплуатационные испытания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подготовка </a:t>
            </a:r>
            <a:r>
              <a:rPr lang="ru-RU" dirty="0" smtClean="0"/>
              <a:t>итоговой документации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ввод </a:t>
            </a:r>
            <a:r>
              <a:rPr lang="ru-RU" dirty="0" smtClean="0"/>
              <a:t>в эксплуатацию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оценка результатов проекта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закрытие проекта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28030" y="4576959"/>
            <a:ext cx="31250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1"/>
                </a:solidFill>
              </a:rPr>
              <a:t>состав и содержание </a:t>
            </a:r>
            <a:r>
              <a:rPr lang="ru-RU" sz="2800" b="1" i="1" dirty="0" smtClean="0">
                <a:solidFill>
                  <a:schemeClr val="bg1"/>
                </a:solidFill>
              </a:rPr>
              <a:t>фаз </a:t>
            </a:r>
            <a:r>
              <a:rPr lang="ru-RU" sz="2800" b="1" i="1" dirty="0">
                <a:solidFill>
                  <a:schemeClr val="bg1"/>
                </a:solidFill>
              </a:rPr>
              <a:t>жизненного цикла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5022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31926"/>
            <a:ext cx="3884023" cy="388402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510894" y="-3133"/>
            <a:ext cx="7311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3. Системный подход к управлению проектами</a:t>
            </a:r>
          </a:p>
        </p:txBody>
      </p:sp>
      <p:pic>
        <p:nvPicPr>
          <p:cNvPr id="13" name="Рисунок 38" descr="image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338" y="2995749"/>
            <a:ext cx="8200357" cy="193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132163" y="5313517"/>
            <a:ext cx="74663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Рисунок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3 -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элементы проекта</a:t>
            </a:r>
            <a:endParaRPr lang="ru-RU" sz="3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98171" y="1002232"/>
            <a:ext cx="8778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Характеризуя проект, можно отметить, что он включает в себя </a:t>
            </a:r>
            <a:r>
              <a:rPr lang="ru-RU" sz="2400" b="1" i="1" dirty="0">
                <a:solidFill>
                  <a:srgbClr val="0070C0"/>
                </a:solidFill>
              </a:rPr>
              <a:t>замысел</a:t>
            </a:r>
            <a:r>
              <a:rPr lang="ru-RU" sz="2400" dirty="0"/>
              <a:t> (проблему), </a:t>
            </a:r>
            <a:r>
              <a:rPr lang="ru-RU" sz="2400" b="1" i="1" dirty="0">
                <a:solidFill>
                  <a:srgbClr val="0070C0"/>
                </a:solidFill>
              </a:rPr>
              <a:t>средства</a:t>
            </a:r>
            <a:r>
              <a:rPr lang="ru-RU" sz="2400" dirty="0"/>
              <a:t> его реализации (решения проблемы) и получаемые в процессе реализации </a:t>
            </a:r>
            <a:r>
              <a:rPr lang="ru-RU" sz="2400" b="1" i="1" dirty="0">
                <a:solidFill>
                  <a:srgbClr val="0070C0"/>
                </a:solidFill>
              </a:rPr>
              <a:t>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9983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4876801"/>
            <a:ext cx="3884023" cy="1446962"/>
          </a:xfrm>
        </p:spPr>
        <p:txBody>
          <a:bodyPr/>
          <a:lstStyle/>
          <a:p>
            <a:r>
              <a:rPr lang="ru-RU" sz="3200" dirty="0" smtClean="0"/>
              <a:t>Проект = система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5"/>
          </p:nvPr>
        </p:nvSpPr>
        <p:spPr>
          <a:xfrm>
            <a:off x="800894" y="2405063"/>
            <a:ext cx="3420000" cy="1252537"/>
          </a:xfrm>
        </p:spPr>
        <p:txBody>
          <a:bodyPr/>
          <a:lstStyle/>
          <a:p>
            <a:r>
              <a:rPr lang="ru-RU" dirty="0"/>
              <a:t>система — это комплекс взаимосвязанных элементов, рассматриваемых как единое целое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16"/>
          </p:nvPr>
        </p:nvSpPr>
        <p:spPr>
          <a:xfrm>
            <a:off x="4387159" y="3375111"/>
            <a:ext cx="3420000" cy="2398672"/>
          </a:xfrm>
        </p:spPr>
        <p:txBody>
          <a:bodyPr/>
          <a:lstStyle/>
          <a:p>
            <a:r>
              <a:rPr lang="ru-RU" dirty="0"/>
              <a:t>системе присуща некоторая обособленность от других объектов — так называемой внешней среды, — которая основывается на отграничении некоторых объектов, включаемых в систему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17"/>
          </p:nvPr>
        </p:nvSpPr>
        <p:spPr>
          <a:xfrm>
            <a:off x="7987844" y="4373201"/>
            <a:ext cx="3420000" cy="669062"/>
          </a:xfrm>
        </p:spPr>
        <p:txBody>
          <a:bodyPr/>
          <a:lstStyle/>
          <a:p>
            <a:r>
              <a:rPr lang="ru-RU" dirty="0"/>
              <a:t>системе присуща определенная структура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9"/>
          </p:nvPr>
        </p:nvSpPr>
        <p:spPr>
          <a:xfrm>
            <a:off x="4387159" y="2405063"/>
            <a:ext cx="837285" cy="837285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20"/>
          </p:nvPr>
        </p:nvSpPr>
        <p:spPr>
          <a:xfrm>
            <a:off x="7987844" y="3375111"/>
            <a:ext cx="837285" cy="83728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06879" y="88474"/>
            <a:ext cx="101367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Проект</a:t>
            </a:r>
            <a:r>
              <a:rPr lang="ru-RU" sz="2400" dirty="0"/>
              <a:t> — это совокупность определенных элементов (объектов материального и нематериального характера) и связей между ними, обеспечивающая достижение поставленных целей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87158" y="1408627"/>
            <a:ext cx="73519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/>
              <a:t>Понятие «</a:t>
            </a:r>
            <a:r>
              <a:rPr lang="ru-RU" sz="2400" b="1" i="1" dirty="0">
                <a:solidFill>
                  <a:srgbClr val="0070C0"/>
                </a:solidFill>
              </a:rPr>
              <a:t>система</a:t>
            </a:r>
            <a:r>
              <a:rPr lang="ru-RU" sz="2400" dirty="0"/>
              <a:t>» многозначно, что естественно, но общность характерных черт позволяет выразить </a:t>
            </a:r>
            <a:r>
              <a:rPr lang="ru-RU" sz="2400" dirty="0" smtClean="0"/>
              <a:t>систему: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961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7804376"/>
              </p:ext>
            </p:extLst>
          </p:nvPr>
        </p:nvGraphicFramePr>
        <p:xfrm>
          <a:off x="-10934" y="0"/>
          <a:ext cx="8606294" cy="637032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423208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6183086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Свойство</a:t>
                      </a:r>
                      <a:endParaRPr lang="ru-RU" sz="1800" b="0" noProof="0" dirty="0">
                        <a:solidFill>
                          <a:schemeClr val="bg1"/>
                        </a:solidFill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0" noProof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Описание</a:t>
                      </a:r>
                      <a:endParaRPr lang="ru-RU" sz="1800" b="0" noProof="0" dirty="0">
                        <a:solidFill>
                          <a:schemeClr val="tx1"/>
                        </a:solidFill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/>
                        <a:t>Сложность иерархической структуры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/>
                        <a:t>Проекты могут быть разными по масштабу, но, как правило, реализация любого проекта требует взаимодействия участников на разных уровнях иерархии.</a:t>
                      </a:r>
                      <a:endParaRPr lang="ru-RU" sz="1600" noProof="0" dirty="0"/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Факторы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Влияние на проект находящихся во взаимодействии объективных и субъективных факторов.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502586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Динамика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Динамичность процессов, имеющих стохастический характер.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176306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Целостность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Целостность (</a:t>
                      </a:r>
                      <a:r>
                        <a:rPr lang="ru-RU" sz="1600" noProof="0" dirty="0" err="1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эмерджентность</a:t>
                      </a:r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системы, т.е. наличие у нее таких свойств, которые не присущи элементам системы (подсистемам), рассмотренным отдельно, вне системы.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3407266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Сложные информационные процессы, обусловленные многочисленными взаимосвязями между элементами системы.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4161349"/>
                  </a:ext>
                </a:extLst>
              </a:tr>
              <a:tr h="747544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Множественность целей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Множественность целей, которые могут не совпадать с целями отдельных элементов (подсистем).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2906931"/>
                  </a:ext>
                </a:extLst>
              </a:tr>
              <a:tr h="980104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Многофункциональность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Функция управления системой включает в себя следующие функции: планирование, учет, контроль, анализ, оперативное регулирование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6277209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0395" y="2349925"/>
            <a:ext cx="3319310" cy="2456442"/>
          </a:xfrm>
        </p:spPr>
        <p:txBody>
          <a:bodyPr rtlCol="0"/>
          <a:lstStyle/>
          <a:p>
            <a:pPr rtl="0"/>
            <a:r>
              <a:rPr lang="ru-RU" dirty="0" smtClean="0"/>
              <a:t>Свойства проекта как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3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63208" y="0"/>
            <a:ext cx="7128792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314837" y="5122358"/>
            <a:ext cx="6355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Рисунок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4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- Общее представление о системе управления</a:t>
            </a:r>
            <a:endParaRPr lang="ru-RU" sz="2800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840" y="535294"/>
            <a:ext cx="53818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Управляющая система получает и обрабатывает информацию о состоянии объекта и, располагая целью управления и правилами принятия решений, вырабатывает управляющее воздействие. </a:t>
            </a:r>
            <a:endParaRPr lang="ru-RU" sz="2400" b="1" i="1" dirty="0" smtClean="0"/>
          </a:p>
          <a:p>
            <a:r>
              <a:rPr lang="ru-RU" sz="2400" b="1" i="1" dirty="0" smtClean="0"/>
              <a:t>В </a:t>
            </a:r>
            <a:r>
              <a:rPr lang="ru-RU" sz="2400" b="1" i="1" dirty="0"/>
              <a:t>результате этого воздействия объект управления изменяет свое состояние, что вновь фиксируется управляющей системой. </a:t>
            </a:r>
            <a:endParaRPr lang="ru-RU" sz="2400" b="1" i="1" dirty="0" smtClean="0"/>
          </a:p>
          <a:p>
            <a:r>
              <a:rPr lang="ru-RU" sz="2400" b="1" i="1" dirty="0" smtClean="0"/>
              <a:t>На </a:t>
            </a:r>
            <a:r>
              <a:rPr lang="ru-RU" sz="2400" b="1" i="1" dirty="0"/>
              <a:t>состояние объекта управления (управляемой системы) в каждый фиксированный объект времени оказывают также влияние среда и предшествующее состояние объекта.</a:t>
            </a:r>
          </a:p>
        </p:txBody>
      </p:sp>
    </p:spTree>
    <p:extLst>
      <p:ext uri="{BB962C8B-B14F-4D97-AF65-F5344CB8AC3E}">
        <p14:creationId xmlns:p14="http://schemas.microsoft.com/office/powerpoint/2010/main" val="288411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D8B4D-5BAE-40BA-A19C-B0A77C9A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z="4800" i="1" dirty="0"/>
              <a:t>SMART</a:t>
            </a:r>
            <a:endParaRPr lang="ru-RU" sz="48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61827" y="60960"/>
            <a:ext cx="5363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/>
              <a:t>4. Цели проекта и требования к проекту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14057" y="522625"/>
            <a:ext cx="82208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i="1" dirty="0">
                <a:solidFill>
                  <a:srgbClr val="0070C0"/>
                </a:solidFill>
              </a:rPr>
              <a:t>Процесс целеполагания (установления целей) является неотъемлемым элементом управления. </a:t>
            </a:r>
            <a:endParaRPr lang="ru-RU" sz="2400" i="1" dirty="0" smtClean="0">
              <a:solidFill>
                <a:srgbClr val="0070C0"/>
              </a:solidFill>
            </a:endParaRPr>
          </a:p>
          <a:p>
            <a:pPr algn="r"/>
            <a:r>
              <a:rPr lang="ru-RU" sz="2400" i="1" dirty="0" smtClean="0">
                <a:solidFill>
                  <a:srgbClr val="0070C0"/>
                </a:solidFill>
              </a:rPr>
              <a:t>Четкое </a:t>
            </a:r>
            <a:r>
              <a:rPr lang="ru-RU" sz="2400" i="1" dirty="0">
                <a:solidFill>
                  <a:srgbClr val="0070C0"/>
                </a:solidFill>
              </a:rPr>
              <a:t>представление о целях проекта, сложившееся у всех его участников, и разделяемое ими, — важнейшее условие достижения этих целей и успешного управления.</a:t>
            </a:r>
          </a:p>
        </p:txBody>
      </p:sp>
      <p:pic>
        <p:nvPicPr>
          <p:cNvPr id="9" name="Рисунок 3" descr="http://hrland.org/wp-content/uploads/2016/06/SMART-printsip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70" b="3711"/>
          <a:stretch/>
        </p:blipFill>
        <p:spPr bwMode="auto">
          <a:xfrm>
            <a:off x="3614057" y="2534194"/>
            <a:ext cx="8577943" cy="421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0903131" y="6548846"/>
            <a:ext cx="1210492" cy="200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386335238"/>
              </p:ext>
            </p:extLst>
          </p:nvPr>
        </p:nvGraphicFramePr>
        <p:xfrm>
          <a:off x="4267200" y="560029"/>
          <a:ext cx="8354423" cy="6062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Группа 4" descr="декоративный элемент&#10;">
            <a:extLst>
              <a:ext uri="{FF2B5EF4-FFF2-40B4-BE49-F238E27FC236}">
                <a16:creationId xmlns:a16="http://schemas.microsoft.com/office/drawing/2014/main" id="{913C465E-99C1-43E9-8FAC-86113F58E0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6" name="Равнобедренный треугольник 5">
              <a:extLst>
                <a:ext uri="{FF2B5EF4-FFF2-40B4-BE49-F238E27FC236}">
                  <a16:creationId xmlns:a16="http://schemas.microsoft.com/office/drawing/2014/main" id="{B7099EE8-B27A-4298-A114-D9FE2F94F437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F8E6868B-6755-488B-BEA3-7DFC4EFAA6F5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20523-8EC7-4848-89B7-052D5B00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4134157"/>
            <a:ext cx="4267199" cy="2649820"/>
          </a:xfrm>
        </p:spPr>
        <p:txBody>
          <a:bodyPr rtlCol="0"/>
          <a:lstStyle/>
          <a:p>
            <a:r>
              <a:rPr lang="ru-RU" sz="2400" i="1" dirty="0"/>
              <a:t>Проект — это временное предприятие, предназначенное для создания уникальных продуктов, услуг или результатов.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1051" y="83961"/>
            <a:ext cx="108400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/>
              <a:t>1. Понятие «проект» и «проектное управление» (понятие, классификация, свойства)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1051" y="695968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b="1" i="1" dirty="0">
                <a:solidFill>
                  <a:srgbClr val="FF0000"/>
                </a:solidFill>
              </a:rPr>
              <a:t>Управление проектами </a:t>
            </a:r>
            <a:r>
              <a:rPr lang="ru-RU" sz="2200" dirty="0"/>
              <a:t>- это область менеджмента, охватывающая те сферы производственной деятельности, в которых создание продукта или услуги реализуется как уникальный комплекс взаимосвязанных целенаправленных мероприятий при определенных требованиях к срокам, бюджету и характеристикам ожидаемого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234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929919"/>
              </p:ext>
            </p:extLst>
          </p:nvPr>
        </p:nvGraphicFramePr>
        <p:xfrm>
          <a:off x="613251" y="553997"/>
          <a:ext cx="11125903" cy="6077321"/>
        </p:xfrm>
        <a:graphic>
          <a:graphicData uri="http://schemas.openxmlformats.org/drawingml/2006/table">
            <a:tbl>
              <a:tblPr/>
              <a:tblGrid>
                <a:gridCol w="1805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Критерий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Смысл критерия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Конкретность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(Specific)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Отсутствие различных интерпретаций в постановке цели различными участниками про­екта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 постановке цели не должно быть слов, не несущих смыс­ловой нагрузки (оптимальный, достойный и т.п.). Желательно избежать и негативной поста­новки целей (минимизировать издержки)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8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Измеримость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(Measurable)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 должна описываться количественными показателями, достижение или недостижение которых позво­ляет определить степени прибли­жения к цели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Если речь идет о количе­ственной измеримости, нужно оперировать цифрами, если о качественной — к формули­ровке цели следует приложить техническое задание. На прак­тике часто используют такие критерии, как проценты, соот­ветствие внешним стандартам, время и др.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2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Дости­жимость 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(Achiеvable)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Означает возмож­ность достижения цели с учетом существующих ограничений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Существуют проекты, относи­тельно которых нельзя с уверен­ностью судить о достижимости целей, например, научно-иссле­довательские проекты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Значимость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(Relevant)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Отражает согла­сование цели проекта с целями более высокого уровня вплоть до стратегии ком­пании, а также важность данного проекта для ком­пании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Значимость цели определяется ответом на вопрос, важна ли она для достижения целей более высокого уровня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8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Соотнесение цели с кон­кретным периодом вре­мени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bounded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Если не учиты­вать временные ограничения, воз­никает риск того, что цель никогда не будет достиг­нута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 постановке цели необ­ходимо определять конечный срок, к которому должны быть получены результаты проекта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359696" y="0"/>
            <a:ext cx="532966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SMART-критерии в целеполагании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2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2024063" y="357188"/>
            <a:ext cx="8229600" cy="857250"/>
          </a:xfrm>
        </p:spPr>
        <p:txBody>
          <a:bodyPr/>
          <a:lstStyle/>
          <a:p>
            <a:pPr algn="ctr" eaLnBrk="1" hangingPunct="1"/>
            <a:r>
              <a:rPr lang="ru-RU" altLang="ru-RU" b="1"/>
              <a:t>Когда методика </a:t>
            </a:r>
            <a:r>
              <a:rPr lang="en-US" altLang="ru-RU" b="1"/>
              <a:t>SMART </a:t>
            </a:r>
            <a:r>
              <a:rPr lang="ru-RU" altLang="ru-RU" b="1"/>
              <a:t>подходит, а когда нет?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1738282" y="1285860"/>
          <a:ext cx="8715436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2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24000" y="92868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S</a:t>
            </a:r>
            <a:endParaRPr lang="ru-RU" sz="60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09875" y="121443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M</a:t>
            </a:r>
            <a:endParaRPr lang="ru-RU" sz="60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95750" y="1000126"/>
            <a:ext cx="1214438" cy="10715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A</a:t>
            </a:r>
            <a:endParaRPr lang="ru-RU" sz="60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81625" y="785813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R</a:t>
            </a:r>
            <a:endParaRPr lang="ru-RU" sz="60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667500" y="121443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T</a:t>
            </a:r>
            <a:endParaRPr lang="ru-RU" sz="60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53375" y="928688"/>
            <a:ext cx="1214438" cy="1071562"/>
          </a:xfrm>
          <a:prstGeom prst="rect">
            <a:avLst/>
          </a:prstGeom>
          <a:solidFill>
            <a:srgbClr val="FF78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E</a:t>
            </a:r>
            <a:endParaRPr lang="ru-RU" sz="60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39250" y="1143001"/>
            <a:ext cx="1214438" cy="1071563"/>
          </a:xfrm>
          <a:prstGeom prst="rect">
            <a:avLst/>
          </a:prstGeom>
          <a:solidFill>
            <a:srgbClr val="FF78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R</a:t>
            </a:r>
            <a:endParaRPr lang="ru-RU" sz="6000" b="1" i="1" dirty="0"/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2202643" y="2928935"/>
            <a:ext cx="3786214" cy="1500198"/>
          </a:xfrm>
          <a:prstGeom prst="round2DiagRect">
            <a:avLst/>
          </a:prstGeom>
          <a:gradFill flip="none" rotWithShape="1">
            <a:gsLst>
              <a:gs pos="0">
                <a:srgbClr val="FF7861">
                  <a:tint val="66000"/>
                  <a:satMod val="160000"/>
                </a:srgbClr>
              </a:gs>
              <a:gs pos="50000">
                <a:srgbClr val="FF7861">
                  <a:tint val="44500"/>
                  <a:satMod val="160000"/>
                </a:srgbClr>
              </a:gs>
              <a:gs pos="100000">
                <a:srgbClr val="FF7861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Наличие </a:t>
            </a:r>
            <a:r>
              <a:rPr lang="ru-RU" sz="2000" dirty="0">
                <a:solidFill>
                  <a:schemeClr val="tx1"/>
                </a:solidFill>
              </a:rPr>
              <a:t>обратной связи через оценку (</a:t>
            </a:r>
            <a:r>
              <a:rPr lang="ru-RU" sz="2000" dirty="0" err="1">
                <a:solidFill>
                  <a:schemeClr val="tx1"/>
                </a:solidFill>
              </a:rPr>
              <a:t>Evaluated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  <a:r>
              <a:rPr lang="ru-RU" sz="2000" dirty="0" smtClean="0">
                <a:solidFill>
                  <a:schemeClr val="tx1"/>
                </a:solidFill>
              </a:rPr>
              <a:t>—оценка </a:t>
            </a:r>
            <a:r>
              <a:rPr lang="ru-RU" sz="2000" dirty="0">
                <a:solidFill>
                  <a:schemeClr val="tx1"/>
                </a:solidFill>
              </a:rPr>
              <a:t>руководителем проекта степени приближения к цели на каждом этапе ее достижения</a:t>
            </a: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5238725" y="4824549"/>
            <a:ext cx="3786214" cy="1792897"/>
          </a:xfrm>
          <a:prstGeom prst="round2DiagRect">
            <a:avLst/>
          </a:prstGeom>
          <a:gradFill flip="none" rotWithShape="1">
            <a:gsLst>
              <a:gs pos="0">
                <a:srgbClr val="FF7861">
                  <a:tint val="66000"/>
                  <a:satMod val="160000"/>
                </a:srgbClr>
              </a:gs>
              <a:gs pos="50000">
                <a:srgbClr val="FF7861">
                  <a:tint val="44500"/>
                  <a:satMod val="160000"/>
                </a:srgbClr>
              </a:gs>
              <a:gs pos="100000">
                <a:srgbClr val="FF7861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Возможность </a:t>
            </a:r>
            <a:r>
              <a:rPr lang="ru-RU" sz="2000" dirty="0">
                <a:solidFill>
                  <a:schemeClr val="tx1"/>
                </a:solidFill>
              </a:rPr>
              <a:t>и необходимость периодической корректировки цели (</a:t>
            </a:r>
            <a:r>
              <a:rPr lang="ru-RU" sz="2000" dirty="0" err="1">
                <a:solidFill>
                  <a:schemeClr val="tx1"/>
                </a:solidFill>
              </a:rPr>
              <a:t>Reviewed</a:t>
            </a:r>
            <a:r>
              <a:rPr lang="ru-RU" sz="2000" dirty="0">
                <a:solidFill>
                  <a:schemeClr val="tx1"/>
                </a:solidFill>
              </a:rPr>
              <a:t>) в соответствии с меняющимися внешними и внутренними условиями реализации проекта</a:t>
            </a:r>
          </a:p>
        </p:txBody>
      </p:sp>
      <p:cxnSp>
        <p:nvCxnSpPr>
          <p:cNvPr id="17" name="Скругленная соединительная линия 16"/>
          <p:cNvCxnSpPr/>
          <p:nvPr/>
        </p:nvCxnSpPr>
        <p:spPr>
          <a:xfrm rot="5400000">
            <a:off x="5453074" y="284955"/>
            <a:ext cx="1285875" cy="4002088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/>
          <p:nvPr/>
        </p:nvCxnSpPr>
        <p:spPr>
          <a:xfrm rot="5400000">
            <a:off x="7953360" y="3617052"/>
            <a:ext cx="3322637" cy="1179513"/>
          </a:xfrm>
          <a:prstGeom prst="curvedConnector2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05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Требования к </a:t>
            </a:r>
            <a:r>
              <a:rPr lang="ru-RU" sz="3200" dirty="0" smtClean="0"/>
              <a:t>проекту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CEF61C-A153-450C-8FB6-0B541A6E6B4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00894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производительность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25279"/>
            <a:ext cx="3420000" cy="2758104"/>
          </a:xfrm>
        </p:spPr>
        <p:txBody>
          <a:bodyPr rtlCol="0"/>
          <a:lstStyle/>
          <a:p>
            <a:r>
              <a:rPr lang="ru-RU" dirty="0"/>
              <a:t>стоимость продукции и услуг, поставленных потребителям, за вычетом прямых расходов на приобретение товаров и услуг у сторонних поставщиков, за определенный период времени</a:t>
            </a:r>
          </a:p>
          <a:p>
            <a:pPr rtl="0"/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3ACCF1BA-A6F9-4F51-983C-68D02F1E5385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387159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объем инвестиций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25279"/>
            <a:ext cx="3420000" cy="2382651"/>
          </a:xfrm>
        </p:spPr>
        <p:txBody>
          <a:bodyPr rtlCol="0"/>
          <a:lstStyle/>
          <a:p>
            <a:r>
              <a:rPr lang="ru-RU" dirty="0"/>
              <a:t>все капитальные вложения и вложения средств в запасы на всех уровнях. В них входят любые затраты, срок амортизации которых превышает один финансовый год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1C4AC2E1-0C41-448A-B736-4C9F66554BE7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7973424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текущие расходы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r>
              <a:rPr lang="ru-RU" dirty="0"/>
              <a:t>любые средства, расходуемые организацией для преобразования инвестиций в готовый продукт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87423" y="208392"/>
            <a:ext cx="83171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Существуют три </a:t>
            </a:r>
            <a:r>
              <a:rPr lang="ru-RU" sz="2400" b="1" i="1" dirty="0">
                <a:solidFill>
                  <a:srgbClr val="0070C0"/>
                </a:solidFill>
              </a:rPr>
              <a:t>основные характеристики</a:t>
            </a:r>
            <a:r>
              <a:rPr lang="ru-RU" sz="2400" dirty="0"/>
              <a:t>, позволяющие количественно оценить </a:t>
            </a:r>
            <a:r>
              <a:rPr lang="ru-RU" sz="2400" b="1" i="1" dirty="0">
                <a:solidFill>
                  <a:srgbClr val="0070C0"/>
                </a:solidFill>
              </a:rPr>
              <a:t>полезность</a:t>
            </a:r>
            <a:r>
              <a:rPr lang="ru-RU" sz="2400" dirty="0"/>
              <a:t> любого проекта для предприятия в целом (если проект не выполняется ради соблюдения установленных законом и иных обязательных требований к организации):</a:t>
            </a:r>
          </a:p>
        </p:txBody>
      </p:sp>
    </p:spTree>
    <p:extLst>
      <p:ext uri="{BB962C8B-B14F-4D97-AF65-F5344CB8AC3E}">
        <p14:creationId xmlns:p14="http://schemas.microsoft.com/office/powerpoint/2010/main" val="3550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>
            <a:extLst>
              <a:ext uri="{FF2B5EF4-FFF2-40B4-BE49-F238E27FC236}">
                <a16:creationId xmlns:a16="http://schemas.microsoft.com/office/drawing/2014/main" id="{9E9B34AE-511E-4AFC-87B5-E52A25A4727C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2368642" y="1741351"/>
            <a:ext cx="691971" cy="691971"/>
          </a:xfrm>
        </p:spPr>
        <p:txBody>
          <a:bodyPr rtlCol="0"/>
          <a:lstStyle/>
          <a:p>
            <a:pPr rtl="0"/>
            <a:r>
              <a:rPr lang="ru-RU" sz="2400" dirty="0"/>
              <a:t>1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AE7952-3B10-47E2-8E7C-F1652C0E0D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060613" y="1858069"/>
            <a:ext cx="3420000" cy="1146388"/>
          </a:xfrm>
        </p:spPr>
        <p:txBody>
          <a:bodyPr rtlCol="0"/>
          <a:lstStyle/>
          <a:p>
            <a:r>
              <a:rPr lang="ru-RU" dirty="0"/>
              <a:t>содействовать повышению производительности организации	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D0E55E6-7F4E-4D34-A101-AED886857C79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7589905" y="1745540"/>
            <a:ext cx="691971" cy="691971"/>
          </a:xfrm>
          <a:solidFill>
            <a:schemeClr val="tx1">
              <a:lumMod val="85000"/>
              <a:lumOff val="15000"/>
            </a:schemeClr>
          </a:solidFill>
        </p:spPr>
        <p:txBody>
          <a:bodyPr rtlCol="0"/>
          <a:lstStyle/>
          <a:p>
            <a:pPr rtl="0"/>
            <a:r>
              <a:rPr lang="ru-RU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61C1FD6-AE9B-4DC9-8418-8E649F1468C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81876" y="1852215"/>
            <a:ext cx="3420000" cy="847442"/>
          </a:xfrm>
        </p:spPr>
        <p:txBody>
          <a:bodyPr rtlCol="0"/>
          <a:lstStyle/>
          <a:p>
            <a:r>
              <a:rPr lang="ru-RU" dirty="0"/>
              <a:t>способствовать сокращению объемов инвестиций</a:t>
            </a:r>
          </a:p>
        </p:txBody>
      </p:sp>
      <p:sp>
        <p:nvSpPr>
          <p:cNvPr id="16" name="Текст 9">
            <a:extLst>
              <a:ext uri="{FF2B5EF4-FFF2-40B4-BE49-F238E27FC236}">
                <a16:creationId xmlns:a16="http://schemas.microsoft.com/office/drawing/2014/main" id="{1C0A153C-DAE9-4119-B6CB-F753E40958C5}"/>
              </a:ext>
            </a:extLst>
          </p:cNvPr>
          <p:cNvSpPr txBox="1">
            <a:spLocks noChangeAspect="1"/>
          </p:cNvSpPr>
          <p:nvPr/>
        </p:nvSpPr>
        <p:spPr>
          <a:xfrm>
            <a:off x="3882262" y="4024325"/>
            <a:ext cx="691971" cy="69197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3</a:t>
            </a:r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A22C6227-33AC-4B8E-9805-E4A5B3398ECE}"/>
              </a:ext>
            </a:extLst>
          </p:cNvPr>
          <p:cNvSpPr txBox="1">
            <a:spLocks/>
          </p:cNvSpPr>
          <p:nvPr/>
        </p:nvSpPr>
        <p:spPr>
          <a:xfrm>
            <a:off x="4574233" y="4185135"/>
            <a:ext cx="3603116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комплексно влиять на все три характеристики, обеспечивая заметное улучшение текущих и будущих основных показателей </a:t>
            </a:r>
            <a:r>
              <a:rPr lang="ru-RU" dirty="0" smtClean="0"/>
              <a:t>организации</a:t>
            </a:r>
            <a:endParaRPr lang="ru-RU" dirty="0"/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9B48AFC4-8B42-4072-AAA2-4702519F0D8E}"/>
              </a:ext>
            </a:extLst>
          </p:cNvPr>
          <p:cNvSpPr txBox="1">
            <a:spLocks noChangeAspect="1"/>
          </p:cNvSpPr>
          <p:nvPr/>
        </p:nvSpPr>
        <p:spPr>
          <a:xfrm>
            <a:off x="8685591" y="4024325"/>
            <a:ext cx="691971" cy="6919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4</a:t>
            </a:r>
          </a:p>
        </p:txBody>
      </p:sp>
      <p:sp>
        <p:nvSpPr>
          <p:cNvPr id="15" name="Объект 7">
            <a:extLst>
              <a:ext uri="{FF2B5EF4-FFF2-40B4-BE49-F238E27FC236}">
                <a16:creationId xmlns:a16="http://schemas.microsoft.com/office/drawing/2014/main" id="{961517EE-A586-412B-85CB-6F57B715CE11}"/>
              </a:ext>
            </a:extLst>
          </p:cNvPr>
          <p:cNvSpPr txBox="1">
            <a:spLocks/>
          </p:cNvSpPr>
          <p:nvPr/>
        </p:nvSpPr>
        <p:spPr>
          <a:xfrm>
            <a:off x="9409818" y="4185134"/>
            <a:ext cx="2172583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содействовать сокращению текущих расходов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75954" y="161959"/>
            <a:ext cx="87695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Следовательно, любой проект, полезный для организации, должен отвечать хотя бы одному из следующих </a:t>
            </a:r>
            <a:r>
              <a:rPr lang="ru-RU" sz="2400" b="1" u="sng" dirty="0">
                <a:solidFill>
                  <a:srgbClr val="0070C0"/>
                </a:solidFill>
              </a:rPr>
              <a:t>требований</a:t>
            </a:r>
            <a:r>
              <a:rPr lang="ru-RU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848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4657" y="998115"/>
            <a:ext cx="756084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946202" y="536450"/>
            <a:ext cx="1377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Качество</a:t>
            </a:r>
            <a:endParaRPr lang="ru-RU" sz="3200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73755" y="4958619"/>
            <a:ext cx="81003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Идеальная точка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Рисунок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 Магический треугольник управления проектами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211" y="309057"/>
            <a:ext cx="2891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spc="-150" dirty="0">
                <a:solidFill>
                  <a:prstClr val="black"/>
                </a:solidFill>
                <a:latin typeface="Rockwell"/>
                <a:ea typeface="+mj-ea"/>
                <a:cs typeface="+mj-cs"/>
              </a:rPr>
              <a:t>Магический треугольник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4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1107" y="519731"/>
            <a:ext cx="7946390" cy="1560932"/>
          </a:xfrm>
        </p:spPr>
        <p:txBody>
          <a:bodyPr/>
          <a:lstStyle/>
          <a:p>
            <a:pPr algn="r"/>
            <a:r>
              <a:rPr lang="ru-RU" sz="2000" b="1" i="1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 проекта </a:t>
            </a:r>
            <a:r>
              <a:rPr lang="ru-RU" sz="2000" b="1" i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временная организационная структура, созданная для повышения качества управления и взаимодействия в проекте путем определения и визуализации процессов взаимодействия как между внутренними, так и с внешними участниками проекта.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1241" y="-10806"/>
            <a:ext cx="60452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5. Организационная структура проекта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23723502"/>
              </p:ext>
            </p:extLst>
          </p:nvPr>
        </p:nvGraphicFramePr>
        <p:xfrm>
          <a:off x="150947" y="1942010"/>
          <a:ext cx="11744961" cy="4833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48332" y="519731"/>
            <a:ext cx="29269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Разработка организационной структуры проекта включает:</a:t>
            </a:r>
          </a:p>
        </p:txBody>
      </p:sp>
    </p:spTree>
    <p:extLst>
      <p:ext uri="{BB962C8B-B14F-4D97-AF65-F5344CB8AC3E}">
        <p14:creationId xmlns:p14="http://schemas.microsoft.com/office/powerpoint/2010/main" val="24670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Функциональная структура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функциональной структуре </a:t>
            </a:r>
            <a:r>
              <a:rPr lang="ru-RU" dirty="0" smtClean="0"/>
              <a:t>управление </a:t>
            </a:r>
            <a:r>
              <a:rPr lang="ru-RU" dirty="0"/>
              <a:t>осуществляется через линейного менеджера и подчиненных ему руководителей подразделений, которые отвечают за определенные функции в организации.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При управлении проектами в рамках такой структуры назначаются один или несколько координаторов проектов, которые обеспечивают связь и взаимодействие между функциональными подразделениями.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50" y="4374216"/>
            <a:ext cx="3420000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При такой схеме влияние координатора на решение задач проекта ограничено, так как он часто не принимает участие в управлении работами по проекту напрямую. </a:t>
            </a:r>
          </a:p>
        </p:txBody>
      </p:sp>
      <p:pic>
        <p:nvPicPr>
          <p:cNvPr id="13" name="Рисунок 12" descr="https://gendocs.ru/docs/6/5260/conv_1/file1_html_m447eba81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9"/>
          <a:stretch/>
        </p:blipFill>
        <p:spPr bwMode="auto">
          <a:xfrm>
            <a:off x="4769533" y="175258"/>
            <a:ext cx="6769323" cy="3917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05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Матричная структура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Для решения конкретных задач из сотрудников функциональных подразделений создаются временные проектные группы, во главу которых назначают выделенных руководителей проектов.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Взаимодействие руководителей проектов с функциональными подразделениями происходит по горизонтали. Эти горизонтальные связи накладываются на вертикальные отношения </a:t>
            </a:r>
            <a:r>
              <a:rPr lang="ru-RU" dirty="0" smtClean="0"/>
              <a:t>руководства.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49" y="4374216"/>
            <a:ext cx="3931193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Основной недостаток матричной структуры - нарушение принципа единоначалия в организации.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Матричная структура применяется, как правило, для малых и средних проектов с продолжительностью жизненного цикла от 0,5 до 2 лет.</a:t>
            </a:r>
          </a:p>
        </p:txBody>
      </p:sp>
      <p:pic>
        <p:nvPicPr>
          <p:cNvPr id="7" name="Рисунок 6" descr="https://gendocs.ru/docs/6/5260/conv_1/file1_html_370e3269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67"/>
          <a:stretch/>
        </p:blipFill>
        <p:spPr bwMode="auto">
          <a:xfrm>
            <a:off x="4783363" y="264522"/>
            <a:ext cx="6694533" cy="36717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588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Проектная структура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проектной структуре </a:t>
            </a:r>
            <a:r>
              <a:rPr lang="ru-RU" dirty="0" smtClean="0"/>
              <a:t>определенные </a:t>
            </a:r>
            <a:r>
              <a:rPr lang="ru-RU" dirty="0"/>
              <a:t>функции </a:t>
            </a:r>
            <a:r>
              <a:rPr lang="ru-RU" dirty="0" smtClean="0"/>
              <a:t>передаются </a:t>
            </a:r>
            <a:r>
              <a:rPr lang="ru-RU" dirty="0"/>
              <a:t>на самый верхний уровень управления, а все остальные задачи решаются на уровне управления проектами.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Проектная структура (особенно при реализации крупных проектов) представляет из себя фактически филиал фирмы внутри предприятия со своими функциональными подразделениями.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49" y="4374216"/>
            <a:ext cx="3931193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Такая структура наиболее эффективна при наличии больших проектов с жизненным циклом более 2 лет. </a:t>
            </a:r>
          </a:p>
        </p:txBody>
      </p:sp>
      <p:pic>
        <p:nvPicPr>
          <p:cNvPr id="8" name="Рисунок 7" descr="https://gendocs.ru/docs/6/5260/conv_1/file1_html_57d993dc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92"/>
          <a:stretch/>
        </p:blipFill>
        <p:spPr bwMode="auto">
          <a:xfrm>
            <a:off x="4775924" y="149678"/>
            <a:ext cx="6196875" cy="4021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92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B6BB3-5550-4815-BD28-CE0715041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11" y="2231394"/>
            <a:ext cx="3508086" cy="2456485"/>
          </a:xfrm>
        </p:spPr>
        <p:txBody>
          <a:bodyPr rtlCol="0"/>
          <a:lstStyle/>
          <a:p>
            <a:pPr algn="r"/>
            <a:r>
              <a:rPr lang="ru-RU" sz="2400" i="1" dirty="0" smtClean="0"/>
              <a:t>субъекты </a:t>
            </a:r>
            <a:r>
              <a:rPr lang="ru-RU" sz="2400" i="1" dirty="0"/>
              <a:t>управления </a:t>
            </a:r>
            <a:r>
              <a:rPr lang="ru-RU" sz="2400" i="1" dirty="0" smtClean="0"/>
              <a:t>проектами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i="1" dirty="0" smtClean="0"/>
              <a:t>объекты управления проектами</a:t>
            </a:r>
            <a:endParaRPr lang="ru-RU" sz="24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A12AD7-986B-4DF0-AC91-424D9068759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268685" y="515380"/>
            <a:ext cx="6392092" cy="24629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управленческий </a:t>
            </a:r>
            <a:r>
              <a:rPr lang="ru-RU" b="1" dirty="0"/>
              <a:t>аппарат заказчика проекта, включая все необходимые подразделения и организации, представляющие различные роли </a:t>
            </a:r>
            <a:r>
              <a:rPr lang="ru-RU" b="1" dirty="0" smtClean="0"/>
              <a:t>заказчика;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управленческий </a:t>
            </a:r>
            <a:r>
              <a:rPr lang="ru-RU" b="1" dirty="0"/>
              <a:t>аппарат исполнителя (или исполнителей) </a:t>
            </a:r>
            <a:r>
              <a:rPr lang="ru-RU" b="1" dirty="0" smtClean="0"/>
              <a:t>проекта;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команды </a:t>
            </a:r>
            <a:r>
              <a:rPr lang="ru-RU" b="1" dirty="0"/>
              <a:t>проектов (группы управления, рабочие группы) - специализированные организационные структуры, создаваемые на время выполнения </a:t>
            </a:r>
            <a:r>
              <a:rPr lang="ru-RU" b="1" dirty="0" smtClean="0"/>
              <a:t>проектов.</a:t>
            </a:r>
            <a:endParaRPr lang="ru-RU" b="1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A12AD7-986B-4DF0-AC91-424D90687595}"/>
              </a:ext>
            </a:extLst>
          </p:cNvPr>
          <p:cNvSpPr txBox="1">
            <a:spLocks/>
          </p:cNvSpPr>
          <p:nvPr/>
        </p:nvSpPr>
        <p:spPr>
          <a:xfrm>
            <a:off x="4315097" y="3849188"/>
            <a:ext cx="7615646" cy="2629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портфель </a:t>
            </a:r>
            <a:r>
              <a:rPr lang="ru-RU" b="1" dirty="0"/>
              <a:t>проектов - совокупность проектов, находящихся в компетенции одного центра ответственности;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программа </a:t>
            </a:r>
            <a:r>
              <a:rPr lang="ru-RU" b="1" dirty="0"/>
              <a:t>- группа взаимосвязанных проектов и различных мероприятий, объединенных общей целью и условиями их </a:t>
            </a:r>
            <a:r>
              <a:rPr lang="ru-RU" b="1" dirty="0" smtClean="0"/>
              <a:t>выполнения;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проект </a:t>
            </a:r>
            <a:r>
              <a:rPr lang="ru-RU" b="1" dirty="0"/>
              <a:t>- комплекс взаимосвязанных мероприятий, предназначенных для достижения поставленных </a:t>
            </a:r>
            <a:r>
              <a:rPr lang="ru-RU" b="1" dirty="0" smtClean="0"/>
              <a:t>целей;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стадии </a:t>
            </a:r>
            <a:r>
              <a:rPr lang="ru-RU" b="1" dirty="0"/>
              <a:t>жизненного цикла программ и проектов - набор логически взаимосвязанных работ </a:t>
            </a:r>
            <a:r>
              <a:rPr lang="ru-RU" b="1" dirty="0" smtClean="0"/>
              <a:t>проекта.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 rot="19974437">
            <a:off x="3453176" y="1802911"/>
            <a:ext cx="1782418" cy="5747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2243394">
            <a:off x="3354260" y="4381764"/>
            <a:ext cx="1170893" cy="5747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325937"/>
              </p:ext>
            </p:extLst>
          </p:nvPr>
        </p:nvGraphicFramePr>
        <p:xfrm>
          <a:off x="110986" y="148046"/>
          <a:ext cx="8458248" cy="657910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155566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355808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планирования и отчетности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планы функциональных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стратегического плана, согласованного между руководителями проектов и функциональных подразделений, с определением приоритетов по задачам и ресурсам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планирования достаточно простая, если проектная группа работает в одном месте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выполнением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Координатор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осуществляет контроль опосредованно через руководителей функциональных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осуществляется руководителем проекта через руководителей функциональных подразделений (выделенные сотрудники не могут привлекаться к другим работам без согласования с руководителем проекта).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полностью контролирует всех участников. Облегчен контроль для Заказчика.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502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 рабочего времени участниками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низка, так как задачи по проекту чаще всего имеют более низкий приоритет, чем задачи подразделения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Позволяет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гибко маневрировать людскими ресурсами при условии хорошего взаимодействия между руководителем проекта и линейными руководителями. Есть возможности по привлечению высококвалифицированных специалистов из других отделов - следствие: максимальная скорость выполнения, достаточно высокое качество при минимальных издержках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очень эффективно, но необходимо иметь резерв по времени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176306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</a:p>
        </p:txBody>
      </p:sp>
    </p:spTree>
    <p:extLst>
      <p:ext uri="{BB962C8B-B14F-4D97-AF65-F5344CB8AC3E}">
        <p14:creationId xmlns:p14="http://schemas.microsoft.com/office/powerpoint/2010/main" val="11550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199097"/>
              </p:ext>
            </p:extLst>
          </p:nvPr>
        </p:nvGraphicFramePr>
        <p:xfrm>
          <a:off x="110986" y="148046"/>
          <a:ext cx="8458248" cy="647242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314062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197312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внесению изменений в проект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в проект затруднено, так как для функциональной структуры характерен стабильный режим работы, низкая чувствительность к изменениям внешней среды, устойчивый характер специализации производства и функциональных подразделений. А координатор проекта не имеет достаточно полномочий, чтобы самостоятельно добиться каких-либо существенных изменений в проекте, даже если это необходимо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Возникновение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трудностей при внесении изменений неизбежно, так как функциональные подразделения, как правило, перегружены, а в самом проекте задействовано несколько таких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достаточно прост, так как все участники проекта работают в одном месте (либо доступны друг для друга) и активно взаимодействуют друг с другом при реализации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руководителю проекта (координатору)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и согласовывать интересы руководителей различных подразделений, способность обеспечивать достижение компромиссов в конфликтных ситуациях, а также знание особенностей технологии работы различных подразделений.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 планировать работу по проекту и координировать ее выполнение, способность добиваться поставленных целей, умение влиять на всех участников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должен быть и квалифицированным специалистом в области реализации проекта, и эффективным руководителем с ориентацией на результат и командную работу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</a:p>
        </p:txBody>
      </p:sp>
    </p:spTree>
    <p:extLst>
      <p:ext uri="{BB962C8B-B14F-4D97-AF65-F5344CB8AC3E}">
        <p14:creationId xmlns:p14="http://schemas.microsoft.com/office/powerpoint/2010/main" val="5702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291746"/>
              </p:ext>
            </p:extLst>
          </p:nvPr>
        </p:nvGraphicFramePr>
        <p:xfrm>
          <a:off x="93569" y="748937"/>
          <a:ext cx="8458248" cy="518693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314062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197312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неформальных связей в организации на реализацию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значительное по сравнению с другими типами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оргструктур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на существующую структуру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Незначительное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(может вызвать реорганизацию существующей структуры)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выполняемых по проекту работ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качеством требует больших усилий от координатора и не очень эффективен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жесткий контроль со стороны руководителя проекта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тратит значительно меньше усилий и времени на обеспечение качества в проекте, чем в других структурах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0929642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</a:p>
        </p:txBody>
      </p:sp>
    </p:spTree>
    <p:extLst>
      <p:ext uri="{BB962C8B-B14F-4D97-AF65-F5344CB8AC3E}">
        <p14:creationId xmlns:p14="http://schemas.microsoft.com/office/powerpoint/2010/main" val="406086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дпись 7">
            <a:hlinkClick r:id="rId3"/>
            <a:extLst>
              <a:ext uri="{FF2B5EF4-FFF2-40B4-BE49-F238E27FC236}">
                <a16:creationId xmlns:a16="http://schemas.microsoft.com/office/drawing/2014/main" id="{5FC6C278-4035-446A-A94B-030E792FDDF5}"/>
              </a:ext>
            </a:extLst>
          </p:cNvPr>
          <p:cNvSpPr txBox="1"/>
          <p:nvPr/>
        </p:nvSpPr>
        <p:spPr>
          <a:xfrm>
            <a:off x="1547813" y="2459504"/>
            <a:ext cx="9096374" cy="31616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ru-RU" sz="6000" u="sng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0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971551" y="0"/>
            <a:ext cx="61125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Таблица 1 – Подходы к определению понятия «проект»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08331"/>
              </p:ext>
            </p:extLst>
          </p:nvPr>
        </p:nvGraphicFramePr>
        <p:xfrm>
          <a:off x="251432" y="382209"/>
          <a:ext cx="11801231" cy="609092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1801231">
                  <a:extLst>
                    <a:ext uri="{9D8B030D-6E8A-4147-A177-3AD203B41FA5}">
                      <a16:colId xmlns:a16="http://schemas.microsoft.com/office/drawing/2014/main" val="3745100695"/>
                    </a:ext>
                  </a:extLst>
                </a:gridCol>
              </a:tblGrid>
              <a:tr h="221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</a:t>
                      </a:r>
                      <a:r>
                        <a:rPr lang="ru-RU" sz="1600" b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это:</a:t>
                      </a:r>
                      <a:endParaRPr lang="ru-RU" sz="1600" b="1" u="sng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4041537000"/>
                  </a:ext>
                </a:extLst>
              </a:tr>
              <a:tr h="23155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которое характеризуется принципиальной уникальностью условий его деятельности, таких как цели (задачи), время, затраты и качественные характеристики и другие условия, и отличается от других подобных предприятий специфической проектной организацией;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предпринимаемое усилие, организующее человеческие, материальные и финансовые ресурсы в неизвестный путь в рамках уникального предмета работы, заданной спецификации, с ограничениями на затраты и время, с тем чтобы следование стандартному жизненному циклу проекта приводило к осуществлению успешных изменений, определенных посредством количественных и качественных целей и задач;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уникальный набор скоординированных действий с определенным началом и завершением, осуществляемых индивидуумом или организацией для решения специфических задач с определенным расписанием, затратами и параметрами выполнения.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- IPMA Competence Baseline. Version 2.0. IPMA Editorial Committee. - Bremen: </a:t>
                      </a:r>
                      <a:r>
                        <a:rPr lang="en-US" sz="1600" b="1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Eigenverlag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1999 -p.23.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363550863"/>
                  </a:ext>
                </a:extLst>
              </a:tr>
              <a:tr h="6962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уникальный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процесс, состоящий из набора взаимосвязанных и контролируемых работ с датами начала и окончания и предпринятый, чтобы достичь цели соответствия конкретным требованиям, включая ограничения по времени, затратам и ресурсам. 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ISO/TR </a:t>
                      </a:r>
                      <a:r>
                        <a:rPr lang="en-US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10006:</a:t>
                      </a:r>
                      <a:endParaRPr lang="ru-RU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 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 Quality Management - Guidelines to quality in project management - p. 1.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459726212"/>
                  </a:ext>
                </a:extLst>
              </a:tr>
              <a:tr h="50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Временное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 (усилие), осуществляемое (предпринятое) для создания уникального продукта или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Guide to the Project Management Body of Knowledge. PMI Standards Committee. 2000 Edition, 2000 - p.4.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634846905"/>
                  </a:ext>
                </a:extLst>
              </a:tr>
              <a:tr h="7750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взаимосвязанных действий (работ) с определенными датами начала и окончания, предназначенных для успешного достижения общей цели.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AIPM - Australian Institute for Project Management, National Competence Standard for Project Management - Guidelines 1996 - p. 18.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3197479660"/>
                  </a:ext>
                </a:extLst>
              </a:tr>
              <a:tr h="10117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скоординированных действий (работ) с определенными точками начала и окончания, предпринятая индивидуумом или организацией для достижения определенных целей с установленными сроками, затратами и параметрами выполнения.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British Standard BS 6079-1:2000. Project management- Part 1: Guide to Project management- p.2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1401447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98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788249"/>
              </p:ext>
            </p:extLst>
          </p:nvPr>
        </p:nvGraphicFramePr>
        <p:xfrm>
          <a:off x="4882655" y="1316332"/>
          <a:ext cx="5760640" cy="853430"/>
        </p:xfrm>
        <a:graphic>
          <a:graphicData uri="http://schemas.openxmlformats.org/drawingml/2006/table">
            <a:tbl>
              <a:tblPr/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3430">
                <a:tc>
                  <a:txBody>
                    <a:bodyPr/>
                    <a:lstStyle/>
                    <a:p>
                      <a:pPr algn="l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865630" algn="l"/>
                        </a:tabLst>
                      </a:pPr>
                      <a:r>
                        <a:rPr lang="ru-RU" sz="1600" spc="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Уникальность	Особенности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49" name="Picture 1" descr="imag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361" y="1551459"/>
            <a:ext cx="5112568" cy="280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22084"/>
              </p:ext>
            </p:extLst>
          </p:nvPr>
        </p:nvGraphicFramePr>
        <p:xfrm>
          <a:off x="3921074" y="5030592"/>
          <a:ext cx="5760640" cy="720080"/>
        </p:xfrm>
        <a:graphic>
          <a:graphicData uri="http://schemas.openxmlformats.org/drawingml/2006/table">
            <a:tbl>
              <a:tblPr/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1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Рисунок</a:t>
                      </a:r>
                      <a:r>
                        <a:rPr lang="ru-RU" sz="2400" b="1" i="1" spc="1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1 - </a:t>
                      </a:r>
                      <a:r>
                        <a:rPr lang="ru-RU" sz="2400" spc="15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Факторы</a:t>
                      </a:r>
                      <a:r>
                        <a:rPr lang="ru-RU" sz="2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влияющие на проект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756285"/>
              </p:ext>
            </p:extLst>
          </p:nvPr>
        </p:nvGraphicFramePr>
        <p:xfrm>
          <a:off x="200295" y="539932"/>
          <a:ext cx="11895910" cy="588803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155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4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9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Критерий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Традиционный менеджмент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318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Управление проектами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Направленность на конечные показатели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Ориентирован на ход событий, про­цесс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Ориентировано на дости­жение определенной цели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2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Направленность на удовлетворе­ние интересов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Организация, в кото­рой осуществляются процессы управле­ния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Заказчик, которому важен конкретный результат проекта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Ограничения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Отсутствуют четкие ограничения по вре­мени и ресурсам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Имеются четкие ограни­чения по времени и дру­гим ресурсам, особенно финансовым (бюджет проекта)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Основной объ­ект планирова­ния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Планируется распре­деление позиций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Подробно планируются используемые ресурсы (время, деньги, персонал)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49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Оценка резуль­татов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Широко использу­ется регулирование процессов в ходе их реализации, корректирующие воздействия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Результаты оцениваются по окончании проекта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87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Задействован­ный персонал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Персонал, постоянно занятый в органи­зации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Проектные команды, состоящие как из персо­нала организации, так и из внешних исполни­телей, существующие ограниченный период времени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Характер дея­тельности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Монотонный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Разнообразные виды дея­тельности, сопряженные с риском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71551" y="0"/>
            <a:ext cx="84898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Таблица 1 – Отличия Управления проектами от традиционного менеджмента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321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39885" y="164850"/>
            <a:ext cx="84037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Процессы управления проектом осуществляются на всех стадиях жизненного цикла проекта и могут быть классифицированы по двум следующим основаниям - по области применения (</a:t>
            </a:r>
            <a:r>
              <a:rPr lang="ru-RU" sz="2400" b="1" u="sng" dirty="0">
                <a:solidFill>
                  <a:srgbClr val="0070C0"/>
                </a:solidFill>
              </a:rPr>
              <a:t>области знаний</a:t>
            </a:r>
            <a:r>
              <a:rPr lang="ru-RU" sz="2400" dirty="0"/>
              <a:t>) и по целевому результату (</a:t>
            </a:r>
            <a:r>
              <a:rPr lang="ru-RU" sz="2400" b="1" u="sng" dirty="0">
                <a:solidFill>
                  <a:srgbClr val="0070C0"/>
                </a:solidFill>
              </a:rPr>
              <a:t>фазы управления</a:t>
            </a:r>
            <a:r>
              <a:rPr lang="ru-RU" sz="2400" dirty="0"/>
              <a:t>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1885" y="2802710"/>
            <a:ext cx="4868092" cy="1631216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К </a:t>
            </a:r>
            <a:r>
              <a:rPr lang="ru-RU" sz="2000" b="1" dirty="0">
                <a:solidFill>
                  <a:srgbClr val="0070C0"/>
                </a:solidFill>
              </a:rPr>
              <a:t>областям знаний </a:t>
            </a:r>
            <a:r>
              <a:rPr lang="ru-RU" sz="2000" dirty="0"/>
              <a:t>в проекте относится управление содержанием и границами проекта, управление проектом по временным и стоимостным параметрам, управление качеством, отклонениями и др.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2510901"/>
            <a:ext cx="5747657" cy="1938992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Под </a:t>
            </a:r>
            <a:r>
              <a:rPr lang="ru-RU" sz="2000" b="1" dirty="0">
                <a:solidFill>
                  <a:srgbClr val="0070C0"/>
                </a:solidFill>
              </a:rPr>
              <a:t>фазой процесса управления </a:t>
            </a:r>
            <a:r>
              <a:rPr lang="ru-RU" sz="2000" dirty="0"/>
              <a:t>понимается совокупность мероприятий (процессов), обеспечивающих достижение одного из следующих результатов: </a:t>
            </a:r>
            <a:r>
              <a:rPr lang="ru-RU" sz="2000" dirty="0" smtClean="0"/>
              <a:t>инициализация, планирование, выполнение, контроль, завершение.</a:t>
            </a:r>
            <a:endParaRPr lang="ru-RU" sz="2000" dirty="0"/>
          </a:p>
        </p:txBody>
      </p:sp>
      <p:sp>
        <p:nvSpPr>
          <p:cNvPr id="9" name="Стрелка вниз 8"/>
          <p:cNvSpPr/>
          <p:nvPr/>
        </p:nvSpPr>
        <p:spPr>
          <a:xfrm rot="2835148">
            <a:off x="4075681" y="1639934"/>
            <a:ext cx="757645" cy="1198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9189269">
            <a:off x="9686952" y="1661516"/>
            <a:ext cx="757645" cy="8690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3028" y="4546100"/>
            <a:ext cx="116259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Наибольшее внимание обычно уделяется процессам управления проектами в следующих </a:t>
            </a:r>
            <a:r>
              <a:rPr lang="ru-RU" sz="2000" b="1" dirty="0">
                <a:solidFill>
                  <a:srgbClr val="0070C0"/>
                </a:solidFill>
              </a:rPr>
              <a:t>функциональных областях</a:t>
            </a:r>
            <a:r>
              <a:rPr lang="ru-RU" sz="2000" dirty="0"/>
              <a:t>:</a:t>
            </a:r>
          </a:p>
          <a:p>
            <a:r>
              <a:rPr lang="ru-RU" sz="2000" dirty="0" smtClean="0"/>
              <a:t>1. Управление </a:t>
            </a:r>
            <a:r>
              <a:rPr lang="ru-RU" sz="2000" dirty="0"/>
              <a:t>предметной областью проекта </a:t>
            </a:r>
            <a:r>
              <a:rPr lang="ru-RU" sz="2000" dirty="0" smtClean="0"/>
              <a:t>               2. Управление </a:t>
            </a:r>
            <a:r>
              <a:rPr lang="ru-RU" sz="2000" dirty="0"/>
              <a:t>проектом по временным параметрам </a:t>
            </a:r>
          </a:p>
          <a:p>
            <a:r>
              <a:rPr lang="ru-RU" sz="2000" dirty="0" smtClean="0"/>
              <a:t>3. Управление </a:t>
            </a:r>
            <a:r>
              <a:rPr lang="ru-RU" sz="2000" dirty="0"/>
              <a:t>стоимостью проекта </a:t>
            </a:r>
            <a:r>
              <a:rPr lang="ru-RU" sz="2000" dirty="0" smtClean="0"/>
              <a:t>                                   4. Управление </a:t>
            </a:r>
            <a:r>
              <a:rPr lang="ru-RU" sz="2000" dirty="0"/>
              <a:t>качеством </a:t>
            </a:r>
          </a:p>
          <a:p>
            <a:r>
              <a:rPr lang="ru-RU" sz="2000" dirty="0" smtClean="0"/>
              <a:t>5. Управление </a:t>
            </a:r>
            <a:r>
              <a:rPr lang="ru-RU" sz="2000" dirty="0"/>
              <a:t>персоналом </a:t>
            </a:r>
            <a:r>
              <a:rPr lang="ru-RU" sz="2000" dirty="0" smtClean="0"/>
              <a:t>                                                  6. Управление </a:t>
            </a:r>
            <a:r>
              <a:rPr lang="ru-RU" sz="2000" dirty="0"/>
              <a:t>коммуникациями </a:t>
            </a:r>
            <a:endParaRPr lang="ru-RU" sz="2000" dirty="0" smtClean="0"/>
          </a:p>
          <a:p>
            <a:r>
              <a:rPr lang="ru-RU" sz="2000" dirty="0" smtClean="0"/>
              <a:t>7. Управление </a:t>
            </a:r>
            <a:r>
              <a:rPr lang="ru-RU" sz="2000" dirty="0"/>
              <a:t>проектными отклонениями</a:t>
            </a:r>
          </a:p>
        </p:txBody>
      </p:sp>
    </p:spTree>
    <p:extLst>
      <p:ext uri="{BB962C8B-B14F-4D97-AF65-F5344CB8AC3E}">
        <p14:creationId xmlns:p14="http://schemas.microsoft.com/office/powerpoint/2010/main" val="42803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оцессы управления проектам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770" y="519249"/>
            <a:ext cx="7428956" cy="51413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182742" y="5926575"/>
            <a:ext cx="6034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Рисунок 2 - Процессы </a:t>
            </a:r>
            <a:r>
              <a:rPr lang="ru-RU" sz="2400" dirty="0"/>
              <a:t>управления проектами</a:t>
            </a:r>
          </a:p>
        </p:txBody>
      </p:sp>
    </p:spTree>
    <p:extLst>
      <p:ext uri="{BB962C8B-B14F-4D97-AF65-F5344CB8AC3E}">
        <p14:creationId xmlns:p14="http://schemas.microsoft.com/office/powerpoint/2010/main" val="291016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83050"/>
            <a:ext cx="10972800" cy="526551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Типология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</a:rPr>
              <a:t>проектов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91865" y="770138"/>
            <a:ext cx="58096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1. Доминирующая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в проекте деятельность: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9959" y="1119664"/>
            <a:ext cx="72542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исследовательская,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поисковая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творческая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ролевая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прикладная </a:t>
            </a:r>
            <a:r>
              <a:rPr lang="ru-RU" dirty="0"/>
              <a:t>(практико-ориентированная),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ознакомительно-ориентировочная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прочее </a:t>
            </a:r>
            <a:r>
              <a:rPr lang="ru-RU" dirty="0"/>
              <a:t>(исследовательский проект, игровой, практико-ориентированный, творческий)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157" y="3311782"/>
            <a:ext cx="5408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2. Предметно-содержательная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область: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599" y="3711892"/>
            <a:ext cx="10624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моно-проект </a:t>
            </a:r>
            <a:r>
              <a:rPr lang="ru-RU" dirty="0"/>
              <a:t>(в рамках одной области знания),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 smtClean="0"/>
              <a:t>межпредметный</a:t>
            </a:r>
            <a:r>
              <a:rPr lang="ru-RU" dirty="0" smtClean="0"/>
              <a:t> </a:t>
            </a:r>
            <a:r>
              <a:rPr lang="ru-RU" dirty="0"/>
              <a:t>проект.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5157" y="4481332"/>
            <a:ext cx="47788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3. Характер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координации проекта: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9599" y="4881442"/>
            <a:ext cx="10624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непосредственный (жесткий, гибкий),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скрытый </a:t>
            </a:r>
            <a:r>
              <a:rPr lang="ru-RU" dirty="0"/>
              <a:t>(неявный, имитирующий участника проекта, характерно для телекоммуникационных проектов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3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Custom 166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442_TF78283625" id="{A6BBB57A-45CC-4BC1-9493-29074E484891}" vid="{192556B6-7A46-4AE7-8831-83DBD5A4372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61964A-D9CE-44DE-A141-B456A2E238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1ACBD2-92A1-4EA7-847C-7739E3073049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4E174D3-B577-443C-ADE9-F433791913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Создание собственной колонии</Template>
  <TotalTime>0</TotalTime>
  <Words>3410</Words>
  <Application>Microsoft Office PowerPoint</Application>
  <PresentationFormat>Широкоэкранный</PresentationFormat>
  <Paragraphs>388</Paragraphs>
  <Slides>33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5" baseType="lpstr">
      <vt:lpstr>Arial</vt:lpstr>
      <vt:lpstr>Calibri</vt:lpstr>
      <vt:lpstr>Calibri Light</vt:lpstr>
      <vt:lpstr>Lucida Sans Unicode</vt:lpstr>
      <vt:lpstr>Microsoft Sans Serif</vt:lpstr>
      <vt:lpstr>Rockwell</vt:lpstr>
      <vt:lpstr>Symbol</vt:lpstr>
      <vt:lpstr>Tahoma</vt:lpstr>
      <vt:lpstr>Times New Roman</vt:lpstr>
      <vt:lpstr>Verdana</vt:lpstr>
      <vt:lpstr>Wingdings</vt:lpstr>
      <vt:lpstr>Атлас</vt:lpstr>
      <vt:lpstr>ТЕМА 5. ОБЩИЕ АСПЕКТЫ УПРАВЛЕНИЯ ПРОЕКТАМИ</vt:lpstr>
      <vt:lpstr>Проект — это временное предприятие, предназначенное для создания уникальных продуктов, услуг или результатов.</vt:lpstr>
      <vt:lpstr>субъекты управления проектами   объекты управления проектами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Типология проектов</vt:lpstr>
      <vt:lpstr>Презентация PowerPoint</vt:lpstr>
      <vt:lpstr>Презентация PowerPoint</vt:lpstr>
      <vt:lpstr>Презентация PowerPoint</vt:lpstr>
      <vt:lpstr>жизненный цикл проекта начинается от нулевых значений (начало проекта) и заканчивается нулевыми значениями (когда проект завершен)</vt:lpstr>
      <vt:lpstr>Презентация PowerPoint</vt:lpstr>
      <vt:lpstr>Презентация PowerPoint</vt:lpstr>
      <vt:lpstr>Проект = система</vt:lpstr>
      <vt:lpstr>Свойства проекта как системы</vt:lpstr>
      <vt:lpstr>Презентация PowerPoint</vt:lpstr>
      <vt:lpstr>SMART</vt:lpstr>
      <vt:lpstr>Презентация PowerPoint</vt:lpstr>
      <vt:lpstr>Когда методика SMART подходит, а когда нет?</vt:lpstr>
      <vt:lpstr>Презентация PowerPoint</vt:lpstr>
      <vt:lpstr>Требования к проекту</vt:lpstr>
      <vt:lpstr>Презентация PowerPoint</vt:lpstr>
      <vt:lpstr>Презентация PowerPoint</vt:lpstr>
      <vt:lpstr>Организационная структура проекта – это временная организационная структура, созданная для повышения качества управления и взаимодействия в проекте путем определения и визуализации процессов взаимодействия как между внутренними, так и с внешними участниками проекта.</vt:lpstr>
      <vt:lpstr>Функциональная структура</vt:lpstr>
      <vt:lpstr>Матричная структура</vt:lpstr>
      <vt:lpstr>Проектная структура</vt:lpstr>
      <vt:lpstr>Преимущества и недостатки основных типов организационных структур</vt:lpstr>
      <vt:lpstr>Преимущества и недостатки основных типов организационных структур</vt:lpstr>
      <vt:lpstr>Преимущества и недостатки основных типов организационных структур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2020-08-07T06:35:56Z</dcterms:created>
  <dcterms:modified xsi:type="dcterms:W3CDTF">2022-01-10T12:30:08Z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